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9" r:id="rId4"/>
    <p:sldId id="335" r:id="rId5"/>
    <p:sldId id="327" r:id="rId6"/>
    <p:sldId id="301" r:id="rId7"/>
    <p:sldId id="315" r:id="rId8"/>
    <p:sldId id="302" r:id="rId9"/>
    <p:sldId id="304" r:id="rId10"/>
    <p:sldId id="305" r:id="rId11"/>
    <p:sldId id="306" r:id="rId12"/>
    <p:sldId id="313" r:id="rId13"/>
    <p:sldId id="316" r:id="rId14"/>
    <p:sldId id="307" r:id="rId15"/>
    <p:sldId id="338" r:id="rId16"/>
    <p:sldId id="308" r:id="rId17"/>
    <p:sldId id="310" r:id="rId18"/>
    <p:sldId id="311" r:id="rId19"/>
    <p:sldId id="312" r:id="rId20"/>
    <p:sldId id="317" r:id="rId21"/>
    <p:sldId id="337" r:id="rId22"/>
    <p:sldId id="319" r:id="rId23"/>
  </p:sldIdLst>
  <p:sldSz cx="12192000" cy="6858000"/>
  <p:notesSz cx="6858000" cy="9144000"/>
  <p:embeddedFontLs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에스코어 드림 3 Light" panose="020B0303030302020204" pitchFamily="34" charset="-127"/>
      <p:regular r:id="rId31"/>
    </p:embeddedFont>
    <p:embeddedFont>
      <p:font typeface="에스코어 드림 4 Regular" panose="020B0503030302020204" pitchFamily="34" charset="-127"/>
      <p:regular r:id="rId32"/>
    </p:embeddedFont>
    <p:embeddedFont>
      <p:font typeface="에스코어 드림 5 Medium" panose="020B0503030302020204" pitchFamily="34" charset="-127"/>
      <p:regular r:id="rId33"/>
    </p:embeddedFont>
    <p:embeddedFont>
      <p:font typeface="에스코어 드림 6 Bold" panose="020B0703030302020204" pitchFamily="34" charset="-127"/>
      <p:bold r:id="rId34"/>
    </p:embeddedFont>
    <p:embeddedFont>
      <p:font typeface="에스코어 드림 8 Heavy" panose="020B0903030302020204" pitchFamily="34" charset="-127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5C6B"/>
    <a:srgbClr val="1E7998"/>
    <a:srgbClr val="84BCCE"/>
    <a:srgbClr val="054279"/>
    <a:srgbClr val="F0F0F0"/>
    <a:srgbClr val="FFFFFF"/>
    <a:srgbClr val="05363D"/>
    <a:srgbClr val="151A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5124" autoAdjust="0"/>
  </p:normalViewPr>
  <p:slideViewPr>
    <p:cSldViewPr snapToGrid="0">
      <p:cViewPr varScale="1">
        <p:scale>
          <a:sx n="81" d="100"/>
          <a:sy n="81" d="100"/>
        </p:scale>
        <p:origin x="82" y="5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6A6C1D-3507-446A-A044-82BB28480E38}" type="datetimeFigureOut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27AAA-AF55-453E-934F-A729A097A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33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27AAA-AF55-453E-934F-A729A097A74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605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27AAA-AF55-453E-934F-A729A097A74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456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27AAA-AF55-453E-934F-A729A097A74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532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27AAA-AF55-453E-934F-A729A097A74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1095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27AAA-AF55-453E-934F-A729A097A74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6293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27AAA-AF55-453E-934F-A729A097A74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85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27AAA-AF55-453E-934F-A729A097A74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470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206676-6FD1-C29C-C72D-1EF295FBA0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7C62E4-6504-7B48-FC3C-93E50047C3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015193-0036-450F-5D6C-448AD8AE0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43524-BEFA-488C-BC05-69222E5CFA9D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E28AD0-15C3-BBA5-81F1-A83C2325F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6263B0-8562-27D7-5FB6-5166EA0EB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638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5CA7AB-805B-F279-B638-806875241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39718F-7DF1-8225-4186-C1D1216160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1EC0D1-9D63-0ECF-318A-2FC35BB83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A7683-8D67-43F2-9710-48F6BAA9E150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41BABB-A086-901E-5C5C-F8E6B5A2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D1C2D4-508A-7496-255E-2B915582C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16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76316D-0FE3-D0C6-B0F9-C745568BDB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46EF21-B4FB-765A-EA70-40786D518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C990F8-D8BA-8BB0-D9FD-555A3AE7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EE130-85DB-4C9D-8DB6-AF11FA2D20B0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4B0A79-8EA9-0B80-9611-4D28B3435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9FC5B5-5D2D-140A-578E-31443641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710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빈 화면">
    <p:bg>
      <p:bgPr>
        <a:solidFill>
          <a:srgbClr val="075373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개체 틀 17"/>
          <p:cNvSpPr>
            <a:spLocks noGrp="1"/>
          </p:cNvSpPr>
          <p:nvPr>
            <p:ph type="title"/>
          </p:nvPr>
        </p:nvSpPr>
        <p:spPr>
          <a:xfrm>
            <a:off x="839416" y="148602"/>
            <a:ext cx="10273141" cy="346050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0678A6"/>
                </a:solidFill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14088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172CB1-35D6-4EA8-3BE0-5BE0F3FB1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F222C-1D68-16A9-2300-53B8EF687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3D179D-ADCA-8004-1655-249A38441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1AB19-BDFC-4D04-81EB-1143E3C084CC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06B5BD-91EF-3CBE-C1EB-8BA5EFBD0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31DCB5-DEB6-CD95-883E-54C5093E2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00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CA2064-CE39-767D-E806-1DD42839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8D3C8B-DA5E-8BD6-A6E0-E4F4F98AD0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5DEAEF-2239-B6DB-D2CA-F2B84625A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C80D9-7FC2-421F-A72A-01794B91D6C9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011DCA-9054-8768-1321-E0F1BC880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A9E66A-42F2-1696-D6A0-A40365760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80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B79D4-39D3-E7E2-F1EB-EABD7F71F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E5DC42-60C0-531C-033F-1336A61134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9B5347B-EF1B-6DB0-3602-86713737D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639047-8B8F-368E-E4DD-1FD850D2A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1FE9-F83A-4675-BAE2-DB3D8C4739C6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15D71E-666A-6E42-8A74-F0430E330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26A4BE-AC78-5ED4-738A-8CBEC3715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871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2771A-B5FC-5FA1-D376-EABF2435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D24833-0CA3-0A48-FCC4-B20C3300F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A545A4-324A-BD84-581B-E2D59E8941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C3DA65-8E67-E4C4-DBDE-20622B3ACF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B58F28-8555-2B20-9618-9FB270DD44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A05204-FBB0-AB79-90F7-5E4C31435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449A2-2CCB-4A63-8426-8EBDA18360F8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663383-1471-794A-7869-34A4D48D9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775E9B-7858-0573-C1E2-E9423D142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969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150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2E2FC1B-5CD4-C9FD-CB8D-4EF1CF23C7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91" b="53022"/>
          <a:stretch/>
        </p:blipFill>
        <p:spPr>
          <a:xfrm>
            <a:off x="0" y="1"/>
            <a:ext cx="12192000" cy="714374"/>
          </a:xfrm>
          <a:prstGeom prst="rect">
            <a:avLst/>
          </a:prstGeom>
        </p:spPr>
      </p:pic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3F74C779-657A-D4A4-7689-F028F4793F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532" y="292038"/>
            <a:ext cx="6348412" cy="369332"/>
          </a:xfrm>
          <a:noFill/>
        </p:spPr>
        <p:txBody>
          <a:bodyPr wrap="square">
            <a:spAutoFit/>
          </a:bodyPr>
          <a:lstStyle>
            <a:lvl1pPr marL="0" indent="0">
              <a:buNone/>
              <a:defRPr kumimoji="1" lang="ko-KR" altLang="en-US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marL="0"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FB44BD-1849-EAA9-A915-EBD201241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29975" y="6480698"/>
            <a:ext cx="628638" cy="230832"/>
          </a:xfrm>
        </p:spPr>
        <p:txBody>
          <a:bodyPr wrap="square">
            <a:spAutoFit/>
          </a:bodyPr>
          <a:lstStyle>
            <a:lvl1pPr>
              <a:defRPr sz="9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0F9C8DCE-309A-47ED-ABEE-B8062943AD4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6" name="그림 5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DC8D6364-EDEC-5428-A341-D8966231A1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4713"/>
          <a:stretch/>
        </p:blipFill>
        <p:spPr>
          <a:xfrm>
            <a:off x="10525137" y="6438583"/>
            <a:ext cx="952490" cy="30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51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37C86-BCBF-49F0-B4BB-042B81533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E49BFA-51C1-739E-866F-19936AADB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D063D4-0A9E-8F8C-C373-091551E3D2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8A3D15-738D-27AB-4CAD-E0156ABF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5C5E9-02C4-4F49-BDCF-497A97F23B5C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7C8FA2-67AC-2101-09C6-6BAEBE03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F877B4-BA72-63F9-339B-6FEBB405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998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2844EF-5C71-ADCB-0255-AE2AEE5BB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1E08DDC-8BB6-7D6D-FD7C-7B7346DD3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6C42D4-D7C5-A114-5E72-75C5FA359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F85F71-D110-9C7B-5CCE-C60E0AD4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0EF8B-2319-43DC-A4D8-567609C80A1B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9A140F-9449-86C4-9DE3-1C3E83DB7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FEC530-89D0-3951-219B-41D72DD3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734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0185479-F420-213E-755D-8B853C3D4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522F1F-920C-F628-E9DF-602C30ADB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12839B-2052-48F8-3368-62E5A11F67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7298A-8F51-4C66-941B-5A66725A87B4}" type="datetime1">
              <a:rPr lang="ko-KR" altLang="en-US" smtClean="0"/>
              <a:t>2025-10-13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CC3481-FF49-6EDF-7E64-C8C592F4AE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E5E38E-47E2-DB69-662E-87FF0CD15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42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지도이(가) 표시된 사진&#10;&#10;자동 생성된 설명">
            <a:extLst>
              <a:ext uri="{FF2B5EF4-FFF2-40B4-BE49-F238E27FC236}">
                <a16:creationId xmlns:a16="http://schemas.microsoft.com/office/drawing/2014/main" id="{9598EA6E-AB84-AB09-7436-27C0FA2F82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13115" b="10826"/>
          <a:stretch/>
        </p:blipFill>
        <p:spPr>
          <a:xfrm>
            <a:off x="0" y="0"/>
            <a:ext cx="12192000" cy="535576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3D4A767-B803-4DC5-AC80-0E79FE9027AB}"/>
              </a:ext>
            </a:extLst>
          </p:cNvPr>
          <p:cNvSpPr/>
          <p:nvPr/>
        </p:nvSpPr>
        <p:spPr>
          <a:xfrm>
            <a:off x="12700" y="0"/>
            <a:ext cx="12166600" cy="5355769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alpha val="20000"/>
                </a:schemeClr>
              </a:gs>
              <a:gs pos="100000">
                <a:schemeClr val="tx2">
                  <a:lumMod val="50000"/>
                  <a:alpha val="4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BA859500-2AA2-F40C-4A0F-EB6B6A99253D}"/>
              </a:ext>
            </a:extLst>
          </p:cNvPr>
          <p:cNvSpPr txBox="1">
            <a:spLocks/>
          </p:cNvSpPr>
          <p:nvPr/>
        </p:nvSpPr>
        <p:spPr>
          <a:xfrm>
            <a:off x="587389" y="1701799"/>
            <a:ext cx="11017224" cy="1323311"/>
          </a:xfrm>
          <a:prstGeom prst="rect">
            <a:avLst/>
          </a:prstGeom>
          <a:effectLst/>
        </p:spPr>
        <p:txBody>
          <a:bodyPr anchor="ctr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200" b="1" kern="1200">
                <a:solidFill>
                  <a:srgbClr val="0678A6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AAS</a:t>
            </a: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기반 </a:t>
            </a: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Cloud </a:t>
            </a: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솔루션 운용 가이드</a:t>
            </a:r>
            <a:b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</a:b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Installation and Operation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68D1EA"/>
              </a:solidFill>
              <a:effectLst>
                <a:glow rad="533400">
                  <a:srgbClr val="151A21">
                    <a:alpha val="35000"/>
                  </a:srgbClr>
                </a:glow>
              </a:effectLst>
              <a:uLnTx/>
              <a:uFillTx/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pic>
        <p:nvPicPr>
          <p:cNvPr id="25" name="그림 24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0AFE646C-876A-7338-8875-A211A0322E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4713"/>
          <a:stretch/>
        </p:blipFill>
        <p:spPr>
          <a:xfrm>
            <a:off x="587387" y="5704789"/>
            <a:ext cx="2120745" cy="685486"/>
          </a:xfrm>
          <a:prstGeom prst="rect">
            <a:avLst/>
          </a:prstGeom>
        </p:spPr>
      </p:pic>
      <p:sp>
        <p:nvSpPr>
          <p:cNvPr id="26" name="제목 1">
            <a:extLst>
              <a:ext uri="{FF2B5EF4-FFF2-40B4-BE49-F238E27FC236}">
                <a16:creationId xmlns:a16="http://schemas.microsoft.com/office/drawing/2014/main" id="{E12C99EC-35AA-78FA-CF65-83AFC16B010E}"/>
              </a:ext>
            </a:extLst>
          </p:cNvPr>
          <p:cNvSpPr txBox="1">
            <a:spLocks/>
          </p:cNvSpPr>
          <p:nvPr/>
        </p:nvSpPr>
        <p:spPr>
          <a:xfrm>
            <a:off x="9913257" y="5853223"/>
            <a:ext cx="1691356" cy="446675"/>
          </a:xfrm>
          <a:prstGeom prst="rect">
            <a:avLst/>
          </a:prstGeom>
          <a:effectLst/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2800" kern="1200">
                <a:solidFill>
                  <a:schemeClr val="accent1"/>
                </a:solidFill>
                <a:effectLst/>
                <a:latin typeface="빛고을광주_Bold" panose="02020603020101020101" pitchFamily="18" charset="-127"/>
                <a:ea typeface="빛고을광주_Bold" panose="02020603020101020101" pitchFamily="18" charset="-127"/>
                <a:cs typeface="+mj-cs"/>
              </a:defRPr>
            </a:lvl1pPr>
          </a:lstStyle>
          <a:p>
            <a:pPr algn="ctr"/>
            <a:r>
              <a:rPr lang="ko-KR" altLang="en-US" sz="18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네스트필드㈜</a:t>
            </a:r>
            <a:endParaRPr lang="en-US" altLang="ko-KR" sz="1800" dirty="0">
              <a:solidFill>
                <a:schemeClr val="tx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268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2033345" cy="595547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ko-KR" altLang="en-US" dirty="0"/>
              <a:t> </a:t>
            </a:r>
            <a:r>
              <a:rPr lang="en-US" altLang="ko-KR" dirty="0" err="1"/>
              <a:t>InfluxDB</a:t>
            </a:r>
            <a:r>
              <a:rPr lang="en-US" altLang="ko-KR" dirty="0"/>
              <a:t> </a:t>
            </a:r>
            <a:r>
              <a:rPr lang="ko-KR" altLang="en-US" dirty="0"/>
              <a:t>기본 설정 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메뉴 버튼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– Buckets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항목 선택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우측 상단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CREATE BUCKET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버튼을 눌러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“glances” 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</a:t>
            </a:r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 삭제 기간 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1year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로 설정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443A34E-1821-745E-22EB-68B42E9C0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334" y="1357769"/>
            <a:ext cx="1362265" cy="857370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435E293-69CD-50B9-E949-D18FB6F279E3}"/>
              </a:ext>
            </a:extLst>
          </p:cNvPr>
          <p:cNvSpPr/>
          <p:nvPr/>
        </p:nvSpPr>
        <p:spPr>
          <a:xfrm>
            <a:off x="1223707" y="1497986"/>
            <a:ext cx="243143" cy="1842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FEC2968-7BEE-18F9-525E-785EB9235F59}"/>
              </a:ext>
            </a:extLst>
          </p:cNvPr>
          <p:cNvSpPr/>
          <p:nvPr/>
        </p:nvSpPr>
        <p:spPr>
          <a:xfrm>
            <a:off x="1508841" y="1747396"/>
            <a:ext cx="745913" cy="3016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B493C6E5-1904-F0B1-6042-49FE1D7C86C1}"/>
              </a:ext>
            </a:extLst>
          </p:cNvPr>
          <p:cNvCxnSpPr>
            <a:stCxn id="2" idx="2"/>
            <a:endCxn id="4" idx="1"/>
          </p:cNvCxnSpPr>
          <p:nvPr/>
        </p:nvCxnSpPr>
        <p:spPr>
          <a:xfrm rot="16200000" flipH="1">
            <a:off x="1319063" y="1708436"/>
            <a:ext cx="215994" cy="163562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6C23992C-521A-3BD6-A239-6052AC770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334" y="2877852"/>
            <a:ext cx="6816772" cy="367233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6E80183D-0D8C-A48E-3F89-32477B066794}"/>
              </a:ext>
            </a:extLst>
          </p:cNvPr>
          <p:cNvSpPr/>
          <p:nvPr/>
        </p:nvSpPr>
        <p:spPr>
          <a:xfrm>
            <a:off x="6602963" y="3148800"/>
            <a:ext cx="961053" cy="21644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D325544-C836-4DBF-81BB-9BAF3AA5FC0A}"/>
              </a:ext>
            </a:extLst>
          </p:cNvPr>
          <p:cNvSpPr/>
          <p:nvPr/>
        </p:nvSpPr>
        <p:spPr>
          <a:xfrm>
            <a:off x="1667069" y="4012163"/>
            <a:ext cx="2587690" cy="22828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C8B2881-985C-05AE-FB19-9C375775548A}"/>
              </a:ext>
            </a:extLst>
          </p:cNvPr>
          <p:cNvCxnSpPr>
            <a:cxnSpLocks/>
            <a:stCxn id="16" idx="2"/>
            <a:endCxn id="17" idx="3"/>
          </p:cNvCxnSpPr>
          <p:nvPr/>
        </p:nvCxnSpPr>
        <p:spPr>
          <a:xfrm rot="5400000">
            <a:off x="4774942" y="2845059"/>
            <a:ext cx="1788367" cy="2828731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663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2033345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ko-KR" altLang="en-US" dirty="0"/>
              <a:t> </a:t>
            </a:r>
            <a:r>
              <a:rPr lang="en-US" altLang="ko-KR" dirty="0" err="1"/>
              <a:t>InfluxDB</a:t>
            </a:r>
            <a:r>
              <a:rPr lang="en-US" altLang="ko-KR" dirty="0"/>
              <a:t> </a:t>
            </a:r>
            <a:r>
              <a:rPr lang="ko-KR" altLang="en-US" dirty="0"/>
              <a:t>기본 설정 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API TOKENS – GENERATE API TOKEN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버튼을 클릭하여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TOKEN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r>
              <a:rPr lang="en-US" altLang="ko-KR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glances, </a:t>
            </a: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앞서 생성한 기본 </a:t>
            </a:r>
            <a:r>
              <a:rPr lang="en-US" altLang="ko-KR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Bucket, </a:t>
            </a:r>
            <a:r>
              <a:rPr lang="en-US" altLang="ko-KR" sz="12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django</a:t>
            </a:r>
            <a:r>
              <a:rPr lang="en-US" altLang="ko-KR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각각 토큰 생성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총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가지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Read/Write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권한 모두 필요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742950" lvl="1" indent="-285750"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/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FFF0BE9-C3D7-1E10-376B-0141DA3A5E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230"/>
          <a:stretch>
            <a:fillRect/>
          </a:stretch>
        </p:blipFill>
        <p:spPr>
          <a:xfrm>
            <a:off x="1032386" y="1384208"/>
            <a:ext cx="7806813" cy="157938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67E01BC-59E5-C2A7-977A-C36C7F8F652C}"/>
              </a:ext>
            </a:extLst>
          </p:cNvPr>
          <p:cNvSpPr/>
          <p:nvPr/>
        </p:nvSpPr>
        <p:spPr>
          <a:xfrm>
            <a:off x="3254272" y="1786776"/>
            <a:ext cx="845984" cy="280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0C7AB46D-0053-F86D-9D1A-6A87CCC8DB4C}"/>
              </a:ext>
            </a:extLst>
          </p:cNvPr>
          <p:cNvCxnSpPr>
            <a:cxnSpLocks/>
            <a:stCxn id="7" idx="2"/>
            <a:endCxn id="11" idx="3"/>
          </p:cNvCxnSpPr>
          <p:nvPr/>
        </p:nvCxnSpPr>
        <p:spPr>
          <a:xfrm rot="16200000" flipH="1">
            <a:off x="5208045" y="536194"/>
            <a:ext cx="576373" cy="3637935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69D29CC6-EC05-92CB-C3A3-D50B01E33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876" y="1705851"/>
            <a:ext cx="2959742" cy="10962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8A95EC-C0D9-95A3-B497-E38579341D2E}"/>
              </a:ext>
            </a:extLst>
          </p:cNvPr>
          <p:cNvSpPr txBox="1"/>
          <p:nvPr/>
        </p:nvSpPr>
        <p:spPr>
          <a:xfrm>
            <a:off x="9345140" y="2825253"/>
            <a:ext cx="616566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생성된 토큰은 반드시 기록</a:t>
            </a:r>
            <a:r>
              <a:rPr lang="en-US" altLang="ko-KR" sz="1200" b="1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200" b="1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988168C-D759-77BD-84D9-2DEECC804C53}"/>
              </a:ext>
            </a:extLst>
          </p:cNvPr>
          <p:cNvSpPr/>
          <p:nvPr/>
        </p:nvSpPr>
        <p:spPr>
          <a:xfrm flipH="1">
            <a:off x="9167063" y="2521437"/>
            <a:ext cx="780402" cy="1894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088A7E1-E546-42EF-74A7-64C4065B2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199" y="2509870"/>
            <a:ext cx="1366684" cy="73749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8AA395-FD8C-4247-DA96-A19B3218B20C}"/>
              </a:ext>
            </a:extLst>
          </p:cNvPr>
          <p:cNvSpPr/>
          <p:nvPr/>
        </p:nvSpPr>
        <p:spPr>
          <a:xfrm flipH="1">
            <a:off x="7315199" y="2497258"/>
            <a:ext cx="1366684" cy="2921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26F6C5-CB51-BBFE-5499-CE39D69A60A0}"/>
              </a:ext>
            </a:extLst>
          </p:cNvPr>
          <p:cNvSpPr/>
          <p:nvPr/>
        </p:nvSpPr>
        <p:spPr>
          <a:xfrm flipH="1">
            <a:off x="7428544" y="2963593"/>
            <a:ext cx="1129491" cy="1814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649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370954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en-US" altLang="ko-KR" dirty="0"/>
              <a:t>Glances </a:t>
            </a:r>
            <a:r>
              <a:rPr lang="ko-KR" altLang="en-US" dirty="0"/>
              <a:t>설정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glances.conf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파일의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influxdb2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항목 아래 그림처럼 수정</a:t>
            </a:r>
            <a:endParaRPr lang="en-US" altLang="ko-KR" sz="12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vi /opt/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cfg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glances.conf</a:t>
            </a:r>
            <a:r>
              <a:rPr lang="en-US" altLang="ko-KR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 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nano /opt/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cfg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glances.conf</a:t>
            </a:r>
            <a:endParaRPr lang="en-US" altLang="ko-KR" sz="1200" dirty="0">
              <a:highlight>
                <a:srgbClr val="C0C0C0"/>
              </a:highlight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org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 앞서 생성한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Organization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항목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bucket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glances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 후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Token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항목은 이전에 생성하고 저장한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glances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API Token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입력하시면 됩니다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systemctl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restart glances</a:t>
            </a:r>
            <a:r>
              <a:rPr lang="en-US" altLang="ko-KR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명령어로 서비스 재시작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E35EFA-A340-9D51-784C-EA4872CE8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543" y="1813082"/>
            <a:ext cx="4353533" cy="167663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0D9CD97-1AFE-5815-8C0D-4A23FE7A0105}"/>
              </a:ext>
            </a:extLst>
          </p:cNvPr>
          <p:cNvSpPr/>
          <p:nvPr/>
        </p:nvSpPr>
        <p:spPr>
          <a:xfrm>
            <a:off x="1084056" y="2889139"/>
            <a:ext cx="4187934" cy="6143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953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537153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en-US" altLang="ko-KR" dirty="0" err="1"/>
              <a:t>itsdb</a:t>
            </a:r>
            <a:r>
              <a:rPr lang="en-US" altLang="ko-KR" dirty="0"/>
              <a:t> </a:t>
            </a:r>
            <a:r>
              <a:rPr lang="ko-KR" altLang="en-US" dirty="0"/>
              <a:t>설정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itsdb.service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파일의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TSDB_ORG, TSDB_BUCKET, TSDB_TOKEN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항목 수정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vi 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usr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/lib/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systemd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/system/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itsdb.service</a:t>
            </a:r>
            <a:r>
              <a:rPr lang="en-US" altLang="ko-KR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 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nano 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usr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/lib/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systemd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/system/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itsdb.service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Org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은 앞서 생성한 항목 이름을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입력해주세요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마찬가지로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token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항목은 이전에 생성하고 저장한 기본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API Token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입력하시면 됩니다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systemctl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daemon-reload</a:t>
            </a:r>
            <a:r>
              <a:rPr lang="en-US" altLang="ko-KR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명령어로 설정사항 반영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systemctl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restart 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itsdb</a:t>
            </a:r>
            <a:r>
              <a:rPr lang="en-US" altLang="ko-KR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명령어로 프로세스 재실행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92D261-2A6A-BFA4-3111-21AAAC2D2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619" y="1883365"/>
            <a:ext cx="2592061" cy="297221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9A9F8EC-7502-CEFD-7BC3-82590E7CE186}"/>
              </a:ext>
            </a:extLst>
          </p:cNvPr>
          <p:cNvSpPr/>
          <p:nvPr/>
        </p:nvSpPr>
        <p:spPr>
          <a:xfrm>
            <a:off x="1193604" y="2979264"/>
            <a:ext cx="1841956" cy="5584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613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2033345" cy="592463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en-US" altLang="ko-KR" dirty="0"/>
              <a:t>AAS Web Service </a:t>
            </a:r>
            <a:r>
              <a:rPr lang="ko-KR" altLang="en-US" dirty="0"/>
              <a:t>기본 설정 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 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cd /opt/apps/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django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/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SmartFactory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/</a:t>
            </a:r>
            <a:r>
              <a:rPr lang="en-US" altLang="ko-KR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명령어로 설정파일 디렉토리 진입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아래 명령어를 입력하여 환경변수 설정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export TSDB_ORG=1</a:t>
            </a: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export TSDB_TOKEN=1</a:t>
            </a: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export TSDB_BUCKET=1</a:t>
            </a: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python manage.py 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createsuperuser</a:t>
            </a:r>
            <a:r>
              <a:rPr lang="en-US" altLang="ko-KR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명령어로 웹서비스 관리자 계정 생성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ID : admin, PW : admin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아래 명령어로 웹 서비스 재시작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systemctl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restart 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django</a:t>
            </a:r>
            <a:endParaRPr lang="en-US" altLang="ko-KR" sz="1200" dirty="0">
              <a:highlight>
                <a:srgbClr val="C0C0C0"/>
              </a:highlight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systemctl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restart nginx</a:t>
            </a: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웹브라우저를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실행하여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AASX Package Browser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실행 확인 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(127.0.0.1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주소 입력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AB8066-5644-90C4-6710-415736CFE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1446" y="3542601"/>
            <a:ext cx="3684803" cy="28176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2561DE1-DB75-A89C-0F91-F75E836ACB06}"/>
              </a:ext>
            </a:extLst>
          </p:cNvPr>
          <p:cNvSpPr/>
          <p:nvPr/>
        </p:nvSpPr>
        <p:spPr>
          <a:xfrm>
            <a:off x="6284316" y="2318524"/>
            <a:ext cx="2797479" cy="2736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6ED716D-4A22-8AC6-A535-3E18BE153E6E}"/>
              </a:ext>
            </a:extLst>
          </p:cNvPr>
          <p:cNvSpPr/>
          <p:nvPr/>
        </p:nvSpPr>
        <p:spPr>
          <a:xfrm>
            <a:off x="8885755" y="5024532"/>
            <a:ext cx="810331" cy="3310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B1C0ABE3-8116-E390-6031-DB9F053E0FF7}"/>
              </a:ext>
            </a:extLst>
          </p:cNvPr>
          <p:cNvCxnSpPr>
            <a:cxnSpLocks/>
          </p:cNvCxnSpPr>
          <p:nvPr/>
        </p:nvCxnSpPr>
        <p:spPr>
          <a:xfrm rot="16200000" flipH="1">
            <a:off x="7152681" y="2886292"/>
            <a:ext cx="2432397" cy="1844082"/>
          </a:xfrm>
          <a:prstGeom prst="bentConnector3">
            <a:avLst>
              <a:gd name="adj1" fmla="val 5000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BFF06127-DCD8-16BC-55EB-C7AD44501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5751" y="2662657"/>
            <a:ext cx="4729230" cy="153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100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2033345" cy="481664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en-US" altLang="ko-KR" dirty="0"/>
              <a:t>AAS Web Service </a:t>
            </a:r>
            <a:r>
              <a:rPr lang="ko-KR" altLang="en-US" dirty="0"/>
              <a:t>기본 설정 </a:t>
            </a:r>
            <a:endParaRPr lang="en-US" altLang="ko-KR" dirty="0"/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python manage.py 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createsuperuser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입력 시 아래와 같이 </a:t>
            </a:r>
            <a:r>
              <a:rPr lang="en-US" altLang="ko-KR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Django </a:t>
            </a:r>
            <a:r>
              <a:rPr lang="ko-KR" altLang="en-US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패키지 관련 오류 메시지가 출력되는 경우</a:t>
            </a:r>
            <a:endParaRPr lang="en-US" altLang="ko-KR" sz="1200" dirty="0"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아래 명령어를 순서대로 입력 후 명령어 재실행</a:t>
            </a:r>
            <a:endParaRPr lang="en-US" altLang="ko-KR" sz="1200" dirty="0"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python -m pip uninstall 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django</a:t>
            </a:r>
            <a:endParaRPr lang="en-US" altLang="ko-KR" sz="1200" dirty="0">
              <a:highlight>
                <a:srgbClr val="C0C0C0"/>
              </a:highlight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python -m pip install </a:t>
            </a:r>
            <a:r>
              <a:rPr lang="en-US" altLang="ko-KR" sz="12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django</a:t>
            </a:r>
            <a:r>
              <a:rPr lang="en-US" altLang="ko-KR" sz="12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==3.2.14</a:t>
            </a: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EDB7B7F-1739-91CC-5ADC-285CBC3E6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5" y="1528463"/>
            <a:ext cx="8895619" cy="18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245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2448" y="846886"/>
            <a:ext cx="12033345" cy="383175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en-US" altLang="ko-KR" dirty="0"/>
              <a:t>AAS Web Dashboard </a:t>
            </a:r>
            <a:r>
              <a:rPr lang="ko-KR" altLang="en-US" dirty="0"/>
              <a:t>설정 </a:t>
            </a:r>
            <a:endParaRPr lang="en-US" altLang="ko-KR" dirty="0"/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웹브라우저에서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웹서비스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URL]/</a:t>
            </a:r>
            <a:r>
              <a:rPr lang="en-US" altLang="ko-KR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grafana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입력하여 대시보드 서비스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페이지 이동</a:t>
            </a:r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※ AASX Package Browser (http://127.0.0.1)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</a:t>
            </a:r>
            <a:r>
              <a:rPr lang="ko-KR" altLang="en-US" sz="120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먼저 로그인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되어있어야 접속 가능</a:t>
            </a:r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정상적으로 접속이 되지 않는 경우 </a:t>
            </a:r>
            <a:r>
              <a:rPr lang="en-US" altLang="ko-KR" sz="120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sudo systemctl restart grafana-server</a:t>
            </a:r>
            <a:r>
              <a:rPr lang="en-US" altLang="ko-KR" sz="120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명령어로 서버 재실행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Sign in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버튼으로 로그인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ID : admin , PW : admin)</a:t>
            </a: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6F2616B-796F-EE58-C1C1-A47CF3BE8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153" y="2639586"/>
            <a:ext cx="3621445" cy="299545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3DFA795-0A95-611C-EFF3-9F6D93B4006D}"/>
              </a:ext>
            </a:extLst>
          </p:cNvPr>
          <p:cNvSpPr/>
          <p:nvPr/>
        </p:nvSpPr>
        <p:spPr>
          <a:xfrm>
            <a:off x="1114153" y="5313038"/>
            <a:ext cx="871963" cy="2952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2A23A42-3FE2-4B26-68D1-5AE5AF7DD9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527" b="9302"/>
          <a:stretch/>
        </p:blipFill>
        <p:spPr>
          <a:xfrm>
            <a:off x="1123466" y="1499244"/>
            <a:ext cx="1725300" cy="2764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822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2448" y="846886"/>
            <a:ext cx="12033345" cy="577074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en-US" altLang="ko-KR" dirty="0"/>
              <a:t>AAS Web Dashboard </a:t>
            </a:r>
            <a:r>
              <a:rPr lang="ko-KR" altLang="en-US" dirty="0"/>
              <a:t>설정 </a:t>
            </a:r>
            <a:r>
              <a:rPr lang="en-US" altLang="ko-KR" dirty="0"/>
              <a:t>(2)</a:t>
            </a: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 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Configuration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메뉴에서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Data sources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항목 클릭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Add data source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버튼을 통해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DB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연결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InfluxDB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2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04A1852-1824-8311-5E9F-89B2B2B2D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222" y="1517484"/>
            <a:ext cx="6070159" cy="226591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E5BD083C-9C4B-E232-24A7-171E7C5D5595}"/>
              </a:ext>
            </a:extLst>
          </p:cNvPr>
          <p:cNvSpPr/>
          <p:nvPr/>
        </p:nvSpPr>
        <p:spPr>
          <a:xfrm>
            <a:off x="1238660" y="3288900"/>
            <a:ext cx="845984" cy="280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8F1B6F5-C2DB-F2F1-D1A2-262B477AE6F1}"/>
              </a:ext>
            </a:extLst>
          </p:cNvPr>
          <p:cNvSpPr/>
          <p:nvPr/>
        </p:nvSpPr>
        <p:spPr>
          <a:xfrm flipH="1">
            <a:off x="5186516" y="2650443"/>
            <a:ext cx="1366684" cy="3974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9E82EA19-0020-02E8-2E09-A36CED8611F3}"/>
              </a:ext>
            </a:extLst>
          </p:cNvPr>
          <p:cNvCxnSpPr>
            <a:cxnSpLocks/>
            <a:endCxn id="12" idx="3"/>
          </p:cNvCxnSpPr>
          <p:nvPr/>
        </p:nvCxnSpPr>
        <p:spPr>
          <a:xfrm flipV="1">
            <a:off x="2084644" y="2849192"/>
            <a:ext cx="3101872" cy="579808"/>
          </a:xfrm>
          <a:prstGeom prst="bentConnector3">
            <a:avLst>
              <a:gd name="adj1" fmla="val 5000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706306A4-A164-B3F3-18D4-7CEF809FD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222" y="4223108"/>
            <a:ext cx="6070159" cy="59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257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CA7699D6-0176-8277-5F25-47F1CC131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657" y="1269543"/>
            <a:ext cx="3627472" cy="5417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87532" y="846885"/>
            <a:ext cx="12033345" cy="438575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en-US" altLang="ko-KR" dirty="0"/>
              <a:t>AAS Web Dashboard </a:t>
            </a:r>
            <a:r>
              <a:rPr lang="ko-KR" altLang="en-US" dirty="0"/>
              <a:t>설정 </a:t>
            </a:r>
            <a:r>
              <a:rPr lang="en-US" altLang="ko-KR" dirty="0"/>
              <a:t>(3)</a:t>
            </a: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Query Language : Flux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우측 화면과 같이 세부 정보 입력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URL (http://localhost:8086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그대로 입력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DB Organization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앞서 생성한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Organization)</a:t>
            </a: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Token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저장해둔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glances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기본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API Token)</a:t>
            </a: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Default Bucket (glances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기본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Bucket)</a:t>
            </a: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기본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Bucket, Glances]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각각 연동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859F69E-A26B-7D24-0FD4-03CEB24BC7A4}"/>
              </a:ext>
            </a:extLst>
          </p:cNvPr>
          <p:cNvSpPr/>
          <p:nvPr/>
        </p:nvSpPr>
        <p:spPr>
          <a:xfrm flipH="1">
            <a:off x="8124077" y="5887775"/>
            <a:ext cx="2321517" cy="5349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38254A7-E86F-16E4-53A1-9E528FA74A2D}"/>
              </a:ext>
            </a:extLst>
          </p:cNvPr>
          <p:cNvSpPr/>
          <p:nvPr/>
        </p:nvSpPr>
        <p:spPr>
          <a:xfrm flipH="1">
            <a:off x="8139573" y="3363712"/>
            <a:ext cx="2570334" cy="1661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F2CEAA5-CA4D-B48B-6E2B-0D448AC02203}"/>
              </a:ext>
            </a:extLst>
          </p:cNvPr>
          <p:cNvSpPr/>
          <p:nvPr/>
        </p:nvSpPr>
        <p:spPr>
          <a:xfrm flipH="1">
            <a:off x="8150540" y="2155371"/>
            <a:ext cx="2287305" cy="1661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8BE2BFD-E94F-AA5C-DE79-683E7E2488C7}"/>
              </a:ext>
            </a:extLst>
          </p:cNvPr>
          <p:cNvSpPr/>
          <p:nvPr/>
        </p:nvSpPr>
        <p:spPr>
          <a:xfrm flipH="1">
            <a:off x="8150538" y="1625363"/>
            <a:ext cx="2834702" cy="1661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5262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87532" y="846885"/>
            <a:ext cx="12033345" cy="24467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en-US" altLang="ko-KR" dirty="0"/>
              <a:t>AAS Web Dashboard </a:t>
            </a:r>
            <a:r>
              <a:rPr lang="ko-KR" altLang="en-US" dirty="0"/>
              <a:t>설정 </a:t>
            </a:r>
            <a:r>
              <a:rPr lang="en-US" altLang="ko-KR" dirty="0"/>
              <a:t>(4) : </a:t>
            </a:r>
            <a:r>
              <a:rPr lang="ko-KR" altLang="en-US" dirty="0"/>
              <a:t>서버 모니터링 대시보드 생성</a:t>
            </a:r>
            <a:endParaRPr lang="en-US" altLang="ko-KR" dirty="0"/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“+”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메뉴에서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Import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 클릭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“2387”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입력 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glances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선택하여 대시보드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서버 모니터링 대시보드 확인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B48FF3D-4EBC-3546-3590-A2AC5F978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957" y="1536870"/>
            <a:ext cx="1448002" cy="131463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B4961B7-D658-4F6D-E49D-55C2D5B74F61}"/>
              </a:ext>
            </a:extLst>
          </p:cNvPr>
          <p:cNvSpPr/>
          <p:nvPr/>
        </p:nvSpPr>
        <p:spPr>
          <a:xfrm flipH="1">
            <a:off x="1401097" y="2266983"/>
            <a:ext cx="948813" cy="2992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00621A6-12A5-C254-BA31-635172C72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957" y="3198075"/>
            <a:ext cx="4090118" cy="322123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E16BFE2-E3FC-FDBA-3A20-EACE96D30E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1776" y="3198075"/>
            <a:ext cx="5518267" cy="321654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7FF2CA3-43C0-9914-86B9-BCD276E02E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6692"/>
          <a:stretch/>
        </p:blipFill>
        <p:spPr>
          <a:xfrm>
            <a:off x="3166042" y="1536870"/>
            <a:ext cx="3461361" cy="131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93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399F03D9-21D2-D2A5-60D0-77AE5F7C0332}"/>
              </a:ext>
            </a:extLst>
          </p:cNvPr>
          <p:cNvSpPr txBox="1">
            <a:spLocks/>
          </p:cNvSpPr>
          <p:nvPr/>
        </p:nvSpPr>
        <p:spPr>
          <a:xfrm>
            <a:off x="585973" y="250482"/>
            <a:ext cx="11017224" cy="912879"/>
          </a:xfrm>
          <a:prstGeom prst="rect">
            <a:avLst/>
          </a:prstGeom>
          <a:effectLst/>
        </p:spPr>
        <p:txBody>
          <a:bodyPr anchor="ctr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200" b="1" kern="1200">
                <a:solidFill>
                  <a:srgbClr val="0678A6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>
                <a:solidFill>
                  <a:srgbClr val="05363D"/>
                </a:solidFill>
                <a:effectLst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Contents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5363D"/>
              </a:solidFill>
              <a:effectLst/>
              <a:uLnTx/>
              <a:uFillTx/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5FC26F9-6BC8-17B4-92E3-80EC4FB8B07C}"/>
              </a:ext>
            </a:extLst>
          </p:cNvPr>
          <p:cNvGrpSpPr/>
          <p:nvPr/>
        </p:nvGrpSpPr>
        <p:grpSpPr>
          <a:xfrm>
            <a:off x="-1" y="1163361"/>
            <a:ext cx="12192001" cy="5694639"/>
            <a:chOff x="-1" y="1346200"/>
            <a:chExt cx="12192001" cy="5511800"/>
          </a:xfrm>
        </p:grpSpPr>
        <p:pic>
          <p:nvPicPr>
            <p:cNvPr id="5" name="그림 4" descr="텍스트, 나무이(가) 표시된 사진&#10;&#10;자동 생성된 설명">
              <a:extLst>
                <a:ext uri="{FF2B5EF4-FFF2-40B4-BE49-F238E27FC236}">
                  <a16:creationId xmlns:a16="http://schemas.microsoft.com/office/drawing/2014/main" id="{53244462-CA71-1E58-3E31-9129F3754A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11" t="8674" r="1938" b="15071"/>
            <a:stretch/>
          </p:blipFill>
          <p:spPr>
            <a:xfrm>
              <a:off x="-1" y="1346200"/>
              <a:ext cx="12189172" cy="551180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6D4344D-6BFC-9C8D-31EB-05AAA8A17937}"/>
                </a:ext>
              </a:extLst>
            </p:cNvPr>
            <p:cNvSpPr/>
            <p:nvPr/>
          </p:nvSpPr>
          <p:spPr>
            <a:xfrm>
              <a:off x="1" y="1346201"/>
              <a:ext cx="12191999" cy="5511799"/>
            </a:xfrm>
            <a:prstGeom prst="rect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3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054FE4D-EDEB-065E-5257-B7C3BC425D33}"/>
                </a:ext>
              </a:extLst>
            </p:cNvPr>
            <p:cNvSpPr/>
            <p:nvPr/>
          </p:nvSpPr>
          <p:spPr>
            <a:xfrm>
              <a:off x="1" y="1346201"/>
              <a:ext cx="12191999" cy="5511799"/>
            </a:xfrm>
            <a:prstGeom prst="rect">
              <a:avLst/>
            </a:prstGeom>
            <a:solidFill>
              <a:srgbClr val="151A21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F5E4255C-EE05-A0CC-9810-06ACD7C53AEE}"/>
              </a:ext>
            </a:extLst>
          </p:cNvPr>
          <p:cNvSpPr txBox="1">
            <a:spLocks/>
          </p:cNvSpPr>
          <p:nvPr/>
        </p:nvSpPr>
        <p:spPr>
          <a:xfrm>
            <a:off x="585973" y="2909124"/>
            <a:ext cx="7483970" cy="789896"/>
          </a:xfrm>
          <a:prstGeom prst="rect">
            <a:avLst/>
          </a:prstGeom>
          <a:effectLst/>
        </p:spPr>
        <p:txBody>
          <a:bodyPr wrap="square" anchor="ctr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200" b="1" kern="1200">
                <a:solidFill>
                  <a:srgbClr val="0678A6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342900" marR="0" lvl="0" indent="-342900" algn="l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altLang="ko-KR" sz="1600" b="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Cloud Solution</a:t>
            </a:r>
            <a:r>
              <a:rPr lang="ko-KR" altLang="en-US" sz="1600" b="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en-US" altLang="ko-KR" sz="1600" b="0" dirty="0">
                <a:solidFill>
                  <a:schemeClr val="bg1"/>
                </a:solidFill>
                <a:effectLst/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Installation</a:t>
            </a:r>
          </a:p>
          <a:p>
            <a:pPr marL="342900" marR="0" lvl="0" indent="-342900" algn="l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altLang="ko-KR" sz="1600" b="0" dirty="0">
                <a:solidFill>
                  <a:schemeClr val="bg1"/>
                </a:solidFill>
                <a:effectLst/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Cloud Solution Setting</a:t>
            </a:r>
            <a:endParaRPr lang="ko-KR" altLang="en-US" sz="1600" b="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2096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87532" y="837052"/>
            <a:ext cx="12033345" cy="577074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 </a:t>
            </a:r>
            <a:r>
              <a:rPr lang="en-US" altLang="ko-KR" dirty="0"/>
              <a:t>AAS Web Dashboard </a:t>
            </a:r>
            <a:r>
              <a:rPr lang="ko-KR" altLang="en-US"/>
              <a:t>설정 </a:t>
            </a:r>
            <a:r>
              <a:rPr lang="en-US" altLang="ko-KR"/>
              <a:t>(5) </a:t>
            </a:r>
            <a:r>
              <a:rPr lang="en-US" altLang="ko-KR" dirty="0"/>
              <a:t>: AASX Package Browser </a:t>
            </a:r>
            <a:r>
              <a:rPr lang="ko-KR" altLang="en-US" dirty="0"/>
              <a:t>연동</a:t>
            </a:r>
            <a:endParaRPr lang="en-US" altLang="ko-KR" dirty="0"/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대시보드 좌측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"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Share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dashboard 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 panel"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클릭하여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URL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"</a:t>
            </a:r>
            <a:r>
              <a:rPr lang="en-US" altLang="ko-KR" sz="1200">
                <a:solidFill>
                  <a:schemeClr val="accent5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en-US" altLang="ko-KR" sz="1200" dirty="0">
                <a:solidFill>
                  <a:schemeClr val="accent5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</a:t>
            </a:r>
            <a:r>
              <a:rPr lang="en-US" altLang="ko-KR" sz="1200">
                <a:solidFill>
                  <a:schemeClr val="accent5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/**********/</a:t>
            </a:r>
            <a:r>
              <a:rPr lang="ko-KR" altLang="en-US" sz="1200">
                <a:solidFill>
                  <a:schemeClr val="accent5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대시보드이름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"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복사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5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AASX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Package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Browser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메뉴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아래 그림 좌상단 클릭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"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대쉬보드 설정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"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탭으로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이동하여 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"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클라우드 상태 모니터링</a:t>
            </a:r>
            <a:r>
              <a:rPr lang="en-US" altLang="ko-KR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" </a:t>
            </a:r>
            <a:r>
              <a:rPr lang="ko-KR" altLang="en-US" sz="12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항목에 붙여넣기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64713DF-7621-2F4F-DBDC-0041A1D6A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443" y="1564215"/>
            <a:ext cx="3637426" cy="630487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79766E24-3413-4800-324A-CAAA27E0970C}"/>
              </a:ext>
            </a:extLst>
          </p:cNvPr>
          <p:cNvSpPr/>
          <p:nvPr/>
        </p:nvSpPr>
        <p:spPr>
          <a:xfrm>
            <a:off x="2853868" y="1602509"/>
            <a:ext cx="285135" cy="2910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932786E-3330-60DE-DBE4-93EDA1098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444" y="2627470"/>
            <a:ext cx="3175279" cy="161517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9594ECE-FE82-4815-BBC1-2F7A36ABBF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7776" y="4675409"/>
            <a:ext cx="3175280" cy="188077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BA1674B-48E6-C599-14E7-2E863D87F936}"/>
              </a:ext>
            </a:extLst>
          </p:cNvPr>
          <p:cNvSpPr/>
          <p:nvPr/>
        </p:nvSpPr>
        <p:spPr>
          <a:xfrm flipH="1">
            <a:off x="3717317" y="5051898"/>
            <a:ext cx="2495281" cy="1656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F63B7E8-9C3F-6D6E-1D95-86D0071F46D9}"/>
              </a:ext>
            </a:extLst>
          </p:cNvPr>
          <p:cNvGrpSpPr/>
          <p:nvPr/>
        </p:nvGrpSpPr>
        <p:grpSpPr>
          <a:xfrm>
            <a:off x="1015520" y="4663299"/>
            <a:ext cx="1924229" cy="1880773"/>
            <a:chOff x="7756849" y="1057469"/>
            <a:chExt cx="2802165" cy="2911152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89520F2-0AB9-0EF5-2BA1-D6A7E2845D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536" t="3738" r="4822" b="3840"/>
            <a:stretch/>
          </p:blipFill>
          <p:spPr>
            <a:xfrm>
              <a:off x="7831493" y="1107233"/>
              <a:ext cx="2727521" cy="2861388"/>
            </a:xfrm>
            <a:prstGeom prst="rect">
              <a:avLst/>
            </a:prstGeom>
          </p:spPr>
        </p:pic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C828011-2123-1B2E-5A04-AFF70977A597}"/>
                </a:ext>
              </a:extLst>
            </p:cNvPr>
            <p:cNvSpPr/>
            <p:nvPr/>
          </p:nvSpPr>
          <p:spPr>
            <a:xfrm>
              <a:off x="7756849" y="1057469"/>
              <a:ext cx="360783" cy="36078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25C3C38-8AC8-4431-3312-D0CAE002C9A1}"/>
                </a:ext>
              </a:extLst>
            </p:cNvPr>
            <p:cNvSpPr/>
            <p:nvPr/>
          </p:nvSpPr>
          <p:spPr>
            <a:xfrm flipH="1">
              <a:off x="7847600" y="1906701"/>
              <a:ext cx="2360089" cy="47257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9913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87532" y="837052"/>
            <a:ext cx="12033345" cy="506286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/>
              <a:t>※ </a:t>
            </a:r>
            <a:r>
              <a:rPr lang="ko-KR" altLang="en-US"/>
              <a:t>아래 단계는 기능동작 점검 또는 실제</a:t>
            </a:r>
            <a:r>
              <a:rPr lang="en-US" altLang="ko-KR"/>
              <a:t> </a:t>
            </a:r>
            <a:r>
              <a:rPr lang="ko-KR" altLang="en-US"/>
              <a:t>공정 데이터 수집 시 실행하는 단계로</a:t>
            </a:r>
            <a:r>
              <a:rPr lang="en-US" altLang="ko-KR"/>
              <a:t>, </a:t>
            </a:r>
            <a:r>
              <a:rPr lang="ko-KR" altLang="en-US"/>
              <a:t>설치과정에선 생략하여 진행</a:t>
            </a:r>
            <a:endParaRPr lang="en-US" altLang="ko-KR"/>
          </a:p>
          <a:p>
            <a:pPr>
              <a:lnSpc>
                <a:spcPct val="100000"/>
              </a:lnSpc>
            </a:pPr>
            <a:r>
              <a:rPr lang="ko-KR" altLang="en-US"/>
              <a:t> </a:t>
            </a:r>
            <a:r>
              <a:rPr lang="en-US" altLang="ko-KR" dirty="0"/>
              <a:t>AAS Web Dashboard </a:t>
            </a:r>
            <a:r>
              <a:rPr lang="ko-KR" altLang="en-US"/>
              <a:t>설정 </a:t>
            </a:r>
            <a:r>
              <a:rPr lang="en-US" altLang="ko-KR"/>
              <a:t>(6) </a:t>
            </a:r>
            <a:r>
              <a:rPr lang="en-US" altLang="ko-KR" dirty="0"/>
              <a:t>: </a:t>
            </a:r>
            <a:r>
              <a:rPr lang="ko-KR" altLang="en-US" dirty="0"/>
              <a:t>기기 모니터링 데이터 </a:t>
            </a:r>
            <a:r>
              <a:rPr lang="ko-KR" altLang="en-US"/>
              <a:t>대시보드 생성</a:t>
            </a:r>
            <a:endParaRPr lang="en-US" altLang="ko-KR" dirty="0"/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“+”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메뉴에서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Dashboard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 클릭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New Dashboard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버튼으로 새 대시보드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Add a new panel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항목 클릭하여 신규 패널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Data Source, DB </a:t>
            </a: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쿼리문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입력하여 데이터 그래프 확인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628650" lvl="1" indent="-1714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2E2A43-82D1-D7D5-8B42-5C9278A71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629" y="2096707"/>
            <a:ext cx="4186263" cy="178327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A8E087C-D562-507F-8A32-C1F6CB053D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4233"/>
          <a:stretch>
            <a:fillRect/>
          </a:stretch>
        </p:blipFill>
        <p:spPr>
          <a:xfrm>
            <a:off x="1046629" y="4260979"/>
            <a:ext cx="4998863" cy="215531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6515479-D5F9-82C1-68CE-CA11A0339CA8}"/>
              </a:ext>
            </a:extLst>
          </p:cNvPr>
          <p:cNvSpPr/>
          <p:nvPr/>
        </p:nvSpPr>
        <p:spPr>
          <a:xfrm>
            <a:off x="6246888" y="4260980"/>
            <a:ext cx="4998862" cy="25129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[DB </a:t>
            </a:r>
            <a:r>
              <a:rPr lang="ko-KR" altLang="en-US" sz="1400" b="1" dirty="0" err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쿼리문</a:t>
            </a:r>
            <a:r>
              <a:rPr lang="ko-KR" altLang="en-US" sz="14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예시</a:t>
            </a:r>
            <a:r>
              <a:rPr lang="en-US" altLang="ko-KR" sz="14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] </a:t>
            </a:r>
            <a:r>
              <a:rPr lang="en-US" altLang="ko-KR" sz="9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※ </a:t>
            </a:r>
            <a:r>
              <a:rPr lang="ko-KR" altLang="en-US" sz="9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붉은색은 </a:t>
            </a:r>
            <a:r>
              <a:rPr lang="en-US" altLang="ko-KR" sz="9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AAS </a:t>
            </a:r>
            <a:r>
              <a:rPr lang="ko-KR" altLang="en-US" sz="9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태그 이름</a:t>
            </a:r>
            <a:endParaRPr lang="en-US" altLang="ko-KR" sz="9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from(bucket: “</a:t>
            </a:r>
            <a:r>
              <a:rPr lang="ko-KR" altLang="en-US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기본</a:t>
            </a:r>
            <a:r>
              <a:rPr lang="en-US" altLang="ko-KR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Bucket")</a:t>
            </a:r>
          </a:p>
          <a:p>
            <a:r>
              <a:rPr lang="en-US" altLang="ko-KR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|&gt; range(start: </a:t>
            </a:r>
            <a:r>
              <a:rPr lang="en-US" altLang="ko-KR" sz="1000" dirty="0" err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v.timeRangeStart</a:t>
            </a:r>
            <a:r>
              <a:rPr lang="en-US" altLang="ko-KR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stop: </a:t>
            </a:r>
            <a:r>
              <a:rPr lang="en-US" altLang="ko-KR" sz="1000" dirty="0" err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v.timeRangeStop</a:t>
            </a:r>
            <a:r>
              <a:rPr lang="en-US" altLang="ko-KR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r>
              <a:rPr lang="en-US" altLang="ko-KR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|&gt; filter(</a:t>
            </a:r>
            <a:r>
              <a:rPr lang="en-US" altLang="ko-KR" sz="1000" dirty="0" err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fn</a:t>
            </a:r>
            <a:r>
              <a:rPr lang="en-US" altLang="ko-KR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(r) =&gt; r["_measurement"] == “</a:t>
            </a:r>
            <a:r>
              <a:rPr lang="ko-KR" altLang="en-US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기본</a:t>
            </a:r>
            <a:r>
              <a:rPr lang="en-US" altLang="ko-KR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Bucket" and r["_field"] == "</a:t>
            </a:r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ns=2;s=ProSix6A106F156S.OperationalData.Variable.TestNum_1</a:t>
            </a:r>
            <a:r>
              <a:rPr lang="en-US" altLang="ko-KR" sz="10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")</a:t>
            </a: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78815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3A8814-2477-74E4-00E4-FA4A6A879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28" y="1791993"/>
            <a:ext cx="4419600" cy="2228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87533" y="837052"/>
            <a:ext cx="10386214" cy="42318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※ </a:t>
            </a:r>
            <a:r>
              <a:rPr lang="ko-KR" altLang="en-US" dirty="0"/>
              <a:t>아래 단계는 기능동작 점검 또는 실제</a:t>
            </a:r>
            <a:r>
              <a:rPr lang="en-US" altLang="ko-KR" dirty="0"/>
              <a:t> </a:t>
            </a:r>
            <a:r>
              <a:rPr lang="ko-KR" altLang="en-US" dirty="0"/>
              <a:t>공정 데이터 수집 시 실행하는 단계로</a:t>
            </a:r>
            <a:r>
              <a:rPr lang="en-US" altLang="ko-KR" dirty="0"/>
              <a:t>, </a:t>
            </a:r>
            <a:r>
              <a:rPr lang="ko-KR" altLang="en-US" dirty="0"/>
              <a:t>설치과정에선 생략하여 진행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 </a:t>
            </a:r>
            <a:r>
              <a:rPr lang="en-US" altLang="ko-KR" dirty="0"/>
              <a:t>REST API </a:t>
            </a:r>
            <a:r>
              <a:rPr lang="ko-KR" altLang="en-US" dirty="0"/>
              <a:t>이용하여 수집된 데이터 접근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 저장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읽기 권한만 갖는 토큰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미리 생성한 </a:t>
            </a:r>
            <a:r>
              <a:rPr lang="en-US" altLang="ko-KR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django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토큰 이용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아래 명령어를 통해 데이터 접근 확인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(curl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외에도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REST Client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프로그램 이용하여 데이터 접근 가능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95FA331-A677-01AF-843A-CCEC589CE3D9}"/>
              </a:ext>
            </a:extLst>
          </p:cNvPr>
          <p:cNvSpPr/>
          <p:nvPr/>
        </p:nvSpPr>
        <p:spPr>
          <a:xfrm>
            <a:off x="4377360" y="3583595"/>
            <a:ext cx="511277" cy="3441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A20C17-84BC-9B70-8084-4A2962B2851D}"/>
              </a:ext>
            </a:extLst>
          </p:cNvPr>
          <p:cNvSpPr txBox="1"/>
          <p:nvPr/>
        </p:nvSpPr>
        <p:spPr>
          <a:xfrm>
            <a:off x="808447" y="4563223"/>
            <a:ext cx="10813539" cy="17543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curl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--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request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POST \</a:t>
            </a:r>
          </a:p>
          <a:p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http://127.0.0.1:8086/api/v2/query?org=</a:t>
            </a:r>
            <a:r>
              <a:rPr lang="en-US" altLang="ko-KR" sz="12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***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\</a:t>
            </a:r>
          </a:p>
          <a:p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--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header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'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Authorization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Token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YywnjLzP8yGg0UX28AXhE8b0WDP0t1_dp_6mzlL514359Sargvf3Blrme_7NDSBxTfNi4tyVI8ZM6vxDZMbLIg==' \</a:t>
            </a:r>
          </a:p>
          <a:p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--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header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'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Accept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application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csv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' \</a:t>
            </a:r>
          </a:p>
          <a:p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--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header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'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Content-type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application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vnd.flux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' \</a:t>
            </a:r>
          </a:p>
          <a:p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--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data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'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from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(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bucket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:“</a:t>
            </a:r>
            <a:r>
              <a:rPr lang="en-US" altLang="ko-KR" sz="12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***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")</a:t>
            </a:r>
          </a:p>
          <a:p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|&gt; 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range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(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start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2023-05-24T05:51:57.000Z, 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stop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2023-05-24T17:58:58.000Z)</a:t>
            </a:r>
          </a:p>
          <a:p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|&gt; 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filter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(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fn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(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) =&gt; 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["_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field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"] ==</a:t>
            </a:r>
          </a:p>
          <a:p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"</a:t>
            </a:r>
            <a:r>
              <a:rPr lang="ko-KR" altLang="en-US" sz="12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ns</a:t>
            </a:r>
            <a:r>
              <a:rPr lang="ko-KR" altLang="en-US" sz="12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=2;s=ProSix6A106F156S.OperationalData.Variable.TestNum_1")'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BE6C3D3-36ED-90A6-7F3F-1724C407117B}"/>
              </a:ext>
            </a:extLst>
          </p:cNvPr>
          <p:cNvSpPr/>
          <p:nvPr/>
        </p:nvSpPr>
        <p:spPr>
          <a:xfrm>
            <a:off x="3053599" y="4956033"/>
            <a:ext cx="7782352" cy="2388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59FB01C-35A6-F5C2-5D7A-C8CB16404F5D}"/>
              </a:ext>
            </a:extLst>
          </p:cNvPr>
          <p:cNvSpPr/>
          <p:nvPr/>
        </p:nvSpPr>
        <p:spPr>
          <a:xfrm>
            <a:off x="906512" y="5855737"/>
            <a:ext cx="4894520" cy="4202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DBA4E3-F1BC-3A73-E5DB-1AD186BF1EFC}"/>
              </a:ext>
            </a:extLst>
          </p:cNvPr>
          <p:cNvSpPr txBox="1"/>
          <p:nvPr/>
        </p:nvSpPr>
        <p:spPr>
          <a:xfrm>
            <a:off x="8103499" y="4612591"/>
            <a:ext cx="15951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생성한 토큰 입력</a:t>
            </a:r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A51879-E20B-E9A6-7831-4DC3993B744B}"/>
              </a:ext>
            </a:extLst>
          </p:cNvPr>
          <p:cNvSpPr txBox="1"/>
          <p:nvPr/>
        </p:nvSpPr>
        <p:spPr>
          <a:xfrm>
            <a:off x="5801032" y="5957445"/>
            <a:ext cx="521463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접근할 태그 이름 입력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해당 영역 생략 시 모든 태그 데이터 접근</a:t>
            </a:r>
            <a:endParaRPr lang="ko-KR" altLang="en-US" sz="12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D48955A-F61E-79A4-70FE-31DEBB9B9742}"/>
              </a:ext>
            </a:extLst>
          </p:cNvPr>
          <p:cNvSpPr/>
          <p:nvPr/>
        </p:nvSpPr>
        <p:spPr>
          <a:xfrm>
            <a:off x="906512" y="5651963"/>
            <a:ext cx="5722888" cy="2037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034A1F-A589-0472-C9C2-9B5BCA0C1D63}"/>
              </a:ext>
            </a:extLst>
          </p:cNvPr>
          <p:cNvSpPr txBox="1"/>
          <p:nvPr/>
        </p:nvSpPr>
        <p:spPr>
          <a:xfrm>
            <a:off x="6629400" y="5632776"/>
            <a:ext cx="521463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접근할 데이터 기간 입력</a:t>
            </a:r>
          </a:p>
        </p:txBody>
      </p:sp>
    </p:spTree>
    <p:extLst>
      <p:ext uri="{BB962C8B-B14F-4D97-AF65-F5344CB8AC3E}">
        <p14:creationId xmlns:p14="http://schemas.microsoft.com/office/powerpoint/2010/main" val="1491921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7327504C-30A0-5CFA-0AEB-48FD8E1A6877}"/>
              </a:ext>
            </a:extLst>
          </p:cNvPr>
          <p:cNvGrpSpPr/>
          <p:nvPr/>
        </p:nvGrpSpPr>
        <p:grpSpPr>
          <a:xfrm>
            <a:off x="4347366" y="5763105"/>
            <a:ext cx="3404067" cy="732528"/>
            <a:chOff x="4347366" y="5763105"/>
            <a:chExt cx="3404067" cy="732528"/>
          </a:xfrm>
        </p:grpSpPr>
        <p:pic>
          <p:nvPicPr>
            <p:cNvPr id="4" name="그림 3" descr="텍스트, 표지판이(가) 표시된 사진&#10;&#10;자동 생성된 설명">
              <a:extLst>
                <a:ext uri="{FF2B5EF4-FFF2-40B4-BE49-F238E27FC236}">
                  <a16:creationId xmlns:a16="http://schemas.microsoft.com/office/drawing/2014/main" id="{023F7C91-A0F2-CD06-F4DB-98081DC991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-4713"/>
            <a:stretch/>
          </p:blipFill>
          <p:spPr>
            <a:xfrm>
              <a:off x="4347366" y="5763105"/>
              <a:ext cx="2120745" cy="685486"/>
            </a:xfrm>
            <a:prstGeom prst="rect">
              <a:avLst/>
            </a:prstGeom>
          </p:spPr>
        </p:pic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A104D384-5925-8342-2C06-AFFEF63A812B}"/>
                </a:ext>
              </a:extLst>
            </p:cNvPr>
            <p:cNvSpPr txBox="1">
              <a:spLocks/>
            </p:cNvSpPr>
            <p:nvPr/>
          </p:nvSpPr>
          <p:spPr>
            <a:xfrm>
              <a:off x="6060077" y="6048958"/>
              <a:ext cx="1691356" cy="446675"/>
            </a:xfrm>
            <a:prstGeom prst="rect">
              <a:avLst/>
            </a:prstGeom>
            <a:effectLst/>
          </p:spPr>
          <p:txBody>
            <a:bodyPr anchor="ctr"/>
            <a:lstStyle>
              <a:lvl1pPr algn="l" defTabSz="914400" rtl="0" eaLnBrk="1" latinLnBrk="1" hangingPunct="1">
                <a:spcBef>
                  <a:spcPct val="0"/>
                </a:spcBef>
                <a:buNone/>
                <a:defRPr sz="2800" kern="1200">
                  <a:solidFill>
                    <a:schemeClr val="accent1"/>
                  </a:solidFill>
                  <a:effectLst/>
                  <a:latin typeface="빛고을광주_Bold" panose="02020603020101020101" pitchFamily="18" charset="-127"/>
                  <a:ea typeface="빛고을광주_Bold" panose="02020603020101020101" pitchFamily="18" charset="-127"/>
                  <a:cs typeface="+mj-cs"/>
                </a:defRPr>
              </a:lvl1pPr>
            </a:lstStyle>
            <a:p>
              <a:pPr algn="ctr"/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네스트필드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443E1DEC-7654-E3A8-2202-12BDDC08E6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60"/>
          <a:stretch/>
        </p:blipFill>
        <p:spPr>
          <a:xfrm>
            <a:off x="12700" y="6350"/>
            <a:ext cx="12166600" cy="5355769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0868739D-7F30-8ABF-EA9C-698E9E6777BD}"/>
              </a:ext>
            </a:extLst>
          </p:cNvPr>
          <p:cNvSpPr txBox="1">
            <a:spLocks/>
          </p:cNvSpPr>
          <p:nvPr/>
        </p:nvSpPr>
        <p:spPr>
          <a:xfrm>
            <a:off x="587389" y="1619726"/>
            <a:ext cx="11017224" cy="1487458"/>
          </a:xfrm>
          <a:prstGeom prst="rect">
            <a:avLst/>
          </a:prstGeom>
          <a:effectLst/>
        </p:spPr>
        <p:txBody>
          <a:bodyPr anchor="ctr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200" b="1" kern="1200">
                <a:solidFill>
                  <a:srgbClr val="0678A6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Part 01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Cloud Solution Installation</a:t>
            </a:r>
          </a:p>
        </p:txBody>
      </p:sp>
    </p:spTree>
    <p:extLst>
      <p:ext uri="{BB962C8B-B14F-4D97-AF65-F5344CB8AC3E}">
        <p14:creationId xmlns:p14="http://schemas.microsoft.com/office/powerpoint/2010/main" val="96839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Installation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797371" cy="57631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ko-KR" altLang="en-US" dirty="0"/>
              <a:t> 모든 설치 및 동작 과정</a:t>
            </a:r>
            <a:r>
              <a:rPr lang="en-US" altLang="ko-KR" dirty="0"/>
              <a:t>, </a:t>
            </a:r>
            <a:r>
              <a:rPr lang="ko-KR" altLang="en-US" dirty="0"/>
              <a:t>이후 솔루션 운용은 </a:t>
            </a:r>
            <a:r>
              <a:rPr lang="en-US" altLang="ko-KR" dirty="0"/>
              <a:t>root </a:t>
            </a:r>
            <a:r>
              <a:rPr lang="ko-KR" altLang="en-US" dirty="0"/>
              <a:t>계정을 통해 진행됩니다</a:t>
            </a:r>
            <a:r>
              <a:rPr lang="en-US" altLang="ko-KR" dirty="0"/>
              <a:t>. </a:t>
            </a:r>
            <a:r>
              <a:rPr lang="ko-KR" altLang="en-US" dirty="0"/>
              <a:t>아래 명령어를 통해 </a:t>
            </a:r>
            <a:r>
              <a:rPr lang="en-US" altLang="ko-KR" dirty="0"/>
              <a:t>root </a:t>
            </a:r>
            <a:r>
              <a:rPr lang="ko-KR" altLang="en-US" dirty="0"/>
              <a:t>권한 접속이 가능합니다</a:t>
            </a:r>
            <a:r>
              <a:rPr lang="en-US" altLang="ko-KR" dirty="0"/>
              <a:t>.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  <a:cs typeface="Arial" panose="020B0604020202020204" pitchFamily="34" charset="0"/>
              </a:rPr>
              <a:t>sudo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  <a:cs typeface="Arial" panose="020B0604020202020204" pitchFamily="34" charset="0"/>
              </a:rPr>
              <a:t> </a:t>
            </a:r>
            <a:r>
              <a:rPr lang="en-US" altLang="ko-KR" sz="14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  <a:cs typeface="Arial" panose="020B0604020202020204" pitchFamily="34" charset="0"/>
              </a:rPr>
              <a:t>su</a:t>
            </a:r>
            <a:endParaRPr lang="en-US" altLang="ko-KR" sz="1400" dirty="0">
              <a:highlight>
                <a:srgbClr val="C0C0C0"/>
              </a:highlight>
              <a:latin typeface="Consolas" panose="020B0609020204030204" pitchFamily="49" charset="0"/>
              <a:ea typeface="에스코어 드림 4 Regular" panose="020B0503030302020204" pitchFamily="34" charset="-127"/>
              <a:cs typeface="Arial" panose="020B0604020202020204" pitchFamily="34" charset="0"/>
            </a:endParaRPr>
          </a:p>
          <a:p>
            <a:pPr lvl="1"/>
            <a:endParaRPr lang="en-US" altLang="ko-KR" sz="14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dirty="0"/>
              <a:t> </a:t>
            </a:r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en-US" altLang="ko-KR" dirty="0" err="1"/>
              <a:t>CloudSolution</a:t>
            </a:r>
            <a:r>
              <a:rPr lang="en-US" altLang="ko-KR" dirty="0"/>
              <a:t> </a:t>
            </a:r>
            <a:r>
              <a:rPr lang="ko-KR" altLang="en-US" dirty="0" err="1"/>
              <a:t>레포지토리의</a:t>
            </a:r>
            <a:r>
              <a:rPr lang="ko-KR" altLang="en-US" dirty="0"/>
              <a:t> 두 압축파일을 </a:t>
            </a:r>
            <a:r>
              <a:rPr lang="en-US" altLang="ko-KR" dirty="0"/>
              <a:t>/opt</a:t>
            </a:r>
            <a:r>
              <a:rPr lang="ko-KR" altLang="en-US" dirty="0"/>
              <a:t> 디렉토리에 배치합니다</a:t>
            </a:r>
            <a:r>
              <a:rPr lang="en-US" altLang="ko-KR" dirty="0"/>
              <a:t>.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cd /opt</a:t>
            </a:r>
            <a:r>
              <a:rPr lang="en-US" altLang="ko-KR" sz="14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 </a:t>
            </a: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만약 해당 디렉토리가 없다면 </a:t>
            </a:r>
            <a:r>
              <a:rPr lang="en-US" altLang="ko-KR" sz="14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mkdir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/opt</a:t>
            </a:r>
            <a:r>
              <a:rPr lang="en-US" altLang="ko-KR" sz="1400" dirty="0">
                <a:latin typeface="Consolas" panose="020B0609020204030204" pitchFamily="49" charset="0"/>
                <a:ea typeface="에스코어 드림 4 Regular" panose="020B0503030302020204" pitchFamily="34" charset="-127"/>
              </a:rPr>
              <a:t> </a:t>
            </a: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명령어로 디렉토리를 생성해주세요</a:t>
            </a: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  <a:p>
            <a:pPr marL="742950" lvl="1" indent="-285750">
              <a:buFontTx/>
              <a:buChar char="-"/>
            </a:pPr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dirty="0"/>
              <a:t> 두 압축파일은 아래 명령어를 통해 다운로드할 수 있습니다</a:t>
            </a:r>
            <a:r>
              <a:rPr lang="en-US" altLang="ko-KR" dirty="0"/>
              <a:t>.</a:t>
            </a:r>
          </a:p>
          <a:p>
            <a:pPr marL="742950" lvl="1" indent="-285750">
              <a:buFontTx/>
              <a:buChar char="-"/>
            </a:pPr>
            <a:r>
              <a:rPr lang="da-DK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wget https://github.com/kosmo-nestfield/Cloud_Solution/raw/main/Cloud%20Ver2.0/CloudSolution_apps.tar.gz</a:t>
            </a:r>
          </a:p>
          <a:p>
            <a:pPr marL="742950" lvl="1" indent="-285750">
              <a:buFontTx/>
              <a:buChar char="-"/>
            </a:pPr>
            <a:r>
              <a:rPr lang="da-DK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wget https://github.com/kosmo-nestfield/Cloud_Solution/raw/main/Cloud%20Ver2.0/CloudSolution_install.tar.gz</a:t>
            </a:r>
            <a:endParaRPr lang="da-DK" altLang="ko-KR" sz="14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dirty="0"/>
              <a:t> </a:t>
            </a:r>
            <a:r>
              <a:rPr lang="ko-KR" altLang="en-US" dirty="0"/>
              <a:t>아래 명령어를 통해 두 압축파일의 압축을 해제합니다</a:t>
            </a:r>
            <a:r>
              <a:rPr lang="en-US" altLang="ko-KR" dirty="0"/>
              <a:t>.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tar </a:t>
            </a:r>
            <a:r>
              <a:rPr lang="en-US" altLang="ko-KR" sz="14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zxf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./CloudSolution_apps.tar.gz</a:t>
            </a:r>
          </a:p>
          <a:p>
            <a:pPr marL="742950" lvl="1" indent="-285750">
              <a:buFontTx/>
              <a:buChar char="-"/>
            </a:pP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tar </a:t>
            </a:r>
            <a:r>
              <a:rPr lang="en-US" altLang="ko-KR" sz="14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zxf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 ./CloudSolution_install.tar.gz</a:t>
            </a:r>
          </a:p>
          <a:p>
            <a:pPr marL="742950" lvl="1" indent="-285750">
              <a:buFontTx/>
              <a:buChar char="-"/>
            </a:pPr>
            <a:endParaRPr lang="en-US" altLang="ko-KR" sz="1000" dirty="0">
              <a:highlight>
                <a:srgbClr val="C0C0C0"/>
              </a:highlight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ko-KR" altLang="en-US" dirty="0"/>
              <a:t>아래 문구와 같이 </a:t>
            </a:r>
            <a:r>
              <a:rPr lang="en-US" altLang="ko-KR" dirty="0"/>
              <a:t>OS </a:t>
            </a:r>
            <a:r>
              <a:rPr lang="ko-KR" altLang="en-US" dirty="0"/>
              <a:t>업그레이드 창 출력 시 좌측 </a:t>
            </a:r>
            <a:r>
              <a:rPr lang="en-US" altLang="ko-KR" dirty="0"/>
              <a:t>‘Don’t Upgrade’ </a:t>
            </a:r>
            <a:r>
              <a:rPr lang="ko-KR" altLang="en-US" dirty="0"/>
              <a:t>항목을 선택해주세요</a:t>
            </a:r>
            <a:r>
              <a:rPr lang="en-US" altLang="ko-KR" dirty="0"/>
              <a:t>. </a:t>
            </a:r>
            <a:r>
              <a:rPr lang="ko-KR" altLang="en-US" dirty="0"/>
              <a:t>본 매뉴얼은 </a:t>
            </a:r>
            <a:r>
              <a:rPr lang="en-US" altLang="ko-KR" dirty="0"/>
              <a:t>Ubuntu 20.04 </a:t>
            </a:r>
            <a:r>
              <a:rPr lang="ko-KR" altLang="en-US" dirty="0"/>
              <a:t>버전에 </a:t>
            </a:r>
            <a:r>
              <a:rPr lang="ko-KR" altLang="en-US" dirty="0" err="1"/>
              <a:t>최적화되어있습니다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indent="0">
              <a:buNone/>
            </a:pPr>
            <a:endParaRPr lang="en-US" altLang="ko-KR" sz="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7CA3C01-F8B2-60FA-07B7-81A89BB27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84" y="4487896"/>
            <a:ext cx="4595258" cy="163082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7B39657-615F-A05B-0CA7-2A52A5F86447}"/>
              </a:ext>
            </a:extLst>
          </p:cNvPr>
          <p:cNvSpPr/>
          <p:nvPr/>
        </p:nvSpPr>
        <p:spPr>
          <a:xfrm>
            <a:off x="921276" y="5476905"/>
            <a:ext cx="1347536" cy="3506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968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Installation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523579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ko-KR" altLang="en-US" dirty="0"/>
              <a:t> </a:t>
            </a:r>
            <a:r>
              <a:rPr lang="en-US" altLang="ko-KR" dirty="0"/>
              <a:t>/opt/install </a:t>
            </a:r>
            <a:r>
              <a:rPr lang="ko-KR" altLang="en-US" dirty="0"/>
              <a:t>디렉토리의  </a:t>
            </a:r>
            <a:r>
              <a:rPr lang="en-US" altLang="ko-KR" dirty="0"/>
              <a:t>01~15</a:t>
            </a:r>
            <a:r>
              <a:rPr lang="ko-KR" altLang="en-US" dirty="0"/>
              <a:t> 설치 쉘 스크립트를 순서대로 실행합니다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   - </a:t>
            </a:r>
            <a:r>
              <a:rPr lang="en-US" altLang="ko-KR" dirty="0">
                <a:highlight>
                  <a:srgbClr val="C0C0C0"/>
                </a:highlight>
                <a:latin typeface="Consolas" panose="020B0609020204030204" pitchFamily="49" charset="0"/>
              </a:rPr>
              <a:t>cd install</a:t>
            </a:r>
          </a:p>
          <a:p>
            <a:pPr marL="0" indent="0">
              <a:buNone/>
            </a:pPr>
            <a:r>
              <a:rPr lang="en-US" altLang="ko-KR" dirty="0"/>
              <a:t>    - </a:t>
            </a:r>
            <a:r>
              <a:rPr lang="en-US" altLang="ko-KR" dirty="0">
                <a:highlight>
                  <a:srgbClr val="C0C0C0"/>
                </a:highlight>
                <a:latin typeface="Consolas" panose="020B0609020204030204" pitchFamily="49" charset="0"/>
              </a:rPr>
              <a:t>./01_install.sh</a:t>
            </a:r>
            <a:r>
              <a:rPr lang="en-US" altLang="ko-KR" dirty="0">
                <a:latin typeface="Consolas" panose="020B0609020204030204" pitchFamily="49" charset="0"/>
              </a:rPr>
              <a:t> </a:t>
            </a:r>
            <a:r>
              <a:rPr lang="en-US" altLang="ko-KR" dirty="0"/>
              <a:t>~ </a:t>
            </a:r>
            <a:r>
              <a:rPr lang="en-US" altLang="ko-KR" dirty="0">
                <a:highlight>
                  <a:srgbClr val="C0C0C0"/>
                </a:highlight>
                <a:latin typeface="Consolas" panose="020B0609020204030204" pitchFamily="49" charset="0"/>
              </a:rPr>
              <a:t>./15_install_default_config.sh</a:t>
            </a:r>
          </a:p>
          <a:p>
            <a:pPr marL="0" indent="0">
              <a:buNone/>
            </a:pPr>
            <a:r>
              <a:rPr lang="en-US" altLang="ko-KR" dirty="0"/>
              <a:t>(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해당 디렉토리에 있는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install_all.sh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스크립트로도 설치 가능하나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설치 시 발생되는 오류 확인을 위해 순서대로 실행하는 것을 권장합니다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  <a:p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01~15 </a:t>
            </a:r>
            <a:r>
              <a:rPr lang="ko-KR" altLang="en-US" dirty="0"/>
              <a:t>설치 스크립트를 모두 실행하였다면 </a:t>
            </a:r>
            <a:r>
              <a:rPr lang="en-US" altLang="ko-KR" dirty="0"/>
              <a:t>‘restart_services.sh’ </a:t>
            </a:r>
            <a:r>
              <a:rPr lang="ko-KR" altLang="en-US" dirty="0"/>
              <a:t>스크립트를 실행해주세요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   - </a:t>
            </a:r>
            <a:r>
              <a:rPr lang="en-US" altLang="ko-KR" dirty="0">
                <a:highlight>
                  <a:srgbClr val="C0C0C0"/>
                </a:highlight>
                <a:latin typeface="Consolas" panose="020B0609020204030204" pitchFamily="49" charset="0"/>
              </a:rPr>
              <a:t>./restart_services.sh</a:t>
            </a:r>
          </a:p>
          <a:p>
            <a:pPr marL="0" indent="0">
              <a:buNone/>
            </a:pPr>
            <a:endParaRPr lang="en-US" altLang="ko-KR" dirty="0">
              <a:highlight>
                <a:srgbClr val="C0C0C0"/>
              </a:highlight>
            </a:endParaRPr>
          </a:p>
          <a:p>
            <a:r>
              <a:rPr lang="en-US" altLang="ko-KR" dirty="0"/>
              <a:t> </a:t>
            </a:r>
            <a:r>
              <a:rPr lang="ko-KR" altLang="en-US" dirty="0"/>
              <a:t>시스템 </a:t>
            </a:r>
            <a:r>
              <a:rPr lang="en-US" altLang="ko-KR" dirty="0" err="1"/>
              <a:t>Timezone</a:t>
            </a:r>
            <a:r>
              <a:rPr lang="en-US" altLang="ko-KR" dirty="0"/>
              <a:t> </a:t>
            </a:r>
            <a:r>
              <a:rPr lang="ko-KR" altLang="en-US" dirty="0"/>
              <a:t>설정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kern="0" spc="0" dirty="0">
                <a:solidFill>
                  <a:srgbClr val="000000"/>
                </a:solidFill>
                <a:effectLst/>
              </a:rPr>
              <a:t>    -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sudo</a:t>
            </a:r>
            <a:r>
              <a:rPr lang="en-US" altLang="ko-KR" kern="0" spc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 ln -sf /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usr</a:t>
            </a:r>
            <a:r>
              <a:rPr lang="en-US" altLang="ko-KR" kern="0" spc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/share/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zoneinfo</a:t>
            </a:r>
            <a:r>
              <a:rPr lang="en-US" altLang="ko-KR" kern="0" spc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/Asia/Seoul  /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etc</a:t>
            </a:r>
            <a:r>
              <a:rPr lang="en-US" altLang="ko-KR" kern="0" spc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/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localtime</a:t>
            </a:r>
            <a:endParaRPr lang="en-US" altLang="ko-KR" kern="0" spc="0" dirty="0">
              <a:solidFill>
                <a:srgbClr val="000000"/>
              </a:solidFill>
              <a:effectLst/>
              <a:highlight>
                <a:srgbClr val="C0C0C0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ko-KR" kern="0" spc="0" dirty="0">
              <a:solidFill>
                <a:srgbClr val="000000"/>
              </a:solidFill>
              <a:effectLst/>
              <a:highlight>
                <a:srgbClr val="C0C0C0"/>
              </a:highlight>
            </a:endParaRPr>
          </a:p>
          <a:p>
            <a:r>
              <a:rPr lang="en-US" altLang="ko-KR" kern="0" dirty="0">
                <a:solidFill>
                  <a:srgbClr val="000000"/>
                </a:solidFill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</a:rPr>
              <a:t>Timzone</a:t>
            </a:r>
            <a:r>
              <a:rPr lang="en-US" altLang="ko-KR" kern="0" dirty="0">
                <a:solidFill>
                  <a:srgbClr val="000000"/>
                </a:solidFill>
              </a:rPr>
              <a:t> </a:t>
            </a:r>
            <a:r>
              <a:rPr lang="ko-KR" altLang="en-US" kern="0" dirty="0">
                <a:solidFill>
                  <a:srgbClr val="000000"/>
                </a:solidFill>
              </a:rPr>
              <a:t>설정 확인</a:t>
            </a:r>
            <a:endParaRPr lang="en-US" altLang="ko-KR" kern="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ko-KR" kern="0" spc="0" dirty="0">
                <a:solidFill>
                  <a:srgbClr val="000000"/>
                </a:solidFill>
                <a:effectLst/>
              </a:rPr>
              <a:t>    - </a:t>
            </a:r>
            <a:r>
              <a:rPr lang="en-US" altLang="ko-KR" kern="0" dirty="0" err="1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timedatectl</a:t>
            </a:r>
            <a:endParaRPr lang="en-US" altLang="ko-KR" dirty="0">
              <a:latin typeface="Consolas" panose="020B0609020204030204" pitchFamily="49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F8AC32A-561B-07B9-9C03-47D228CB62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240"/>
          <a:stretch/>
        </p:blipFill>
        <p:spPr>
          <a:xfrm>
            <a:off x="570015" y="2124844"/>
            <a:ext cx="9102159" cy="11662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40F43EF-980D-3559-0015-319123A9A5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7847" y="5455902"/>
            <a:ext cx="2873828" cy="83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663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7327504C-30A0-5CFA-0AEB-48FD8E1A6877}"/>
              </a:ext>
            </a:extLst>
          </p:cNvPr>
          <p:cNvGrpSpPr/>
          <p:nvPr/>
        </p:nvGrpSpPr>
        <p:grpSpPr>
          <a:xfrm>
            <a:off x="4347366" y="5763105"/>
            <a:ext cx="3404067" cy="732528"/>
            <a:chOff x="4347366" y="5763105"/>
            <a:chExt cx="3404067" cy="732528"/>
          </a:xfrm>
        </p:grpSpPr>
        <p:pic>
          <p:nvPicPr>
            <p:cNvPr id="4" name="그림 3" descr="텍스트, 표지판이(가) 표시된 사진&#10;&#10;자동 생성된 설명">
              <a:extLst>
                <a:ext uri="{FF2B5EF4-FFF2-40B4-BE49-F238E27FC236}">
                  <a16:creationId xmlns:a16="http://schemas.microsoft.com/office/drawing/2014/main" id="{023F7C91-A0F2-CD06-F4DB-98081DC991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-4713"/>
            <a:stretch/>
          </p:blipFill>
          <p:spPr>
            <a:xfrm>
              <a:off x="4347366" y="5763105"/>
              <a:ext cx="2120745" cy="685486"/>
            </a:xfrm>
            <a:prstGeom prst="rect">
              <a:avLst/>
            </a:prstGeom>
          </p:spPr>
        </p:pic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A104D384-5925-8342-2C06-AFFEF63A812B}"/>
                </a:ext>
              </a:extLst>
            </p:cNvPr>
            <p:cNvSpPr txBox="1">
              <a:spLocks/>
            </p:cNvSpPr>
            <p:nvPr/>
          </p:nvSpPr>
          <p:spPr>
            <a:xfrm>
              <a:off x="6060077" y="6048958"/>
              <a:ext cx="1691356" cy="446675"/>
            </a:xfrm>
            <a:prstGeom prst="rect">
              <a:avLst/>
            </a:prstGeom>
            <a:effectLst/>
          </p:spPr>
          <p:txBody>
            <a:bodyPr anchor="ctr"/>
            <a:lstStyle>
              <a:lvl1pPr algn="l" defTabSz="914400" rtl="0" eaLnBrk="1" latinLnBrk="1" hangingPunct="1">
                <a:spcBef>
                  <a:spcPct val="0"/>
                </a:spcBef>
                <a:buNone/>
                <a:defRPr sz="2800" kern="1200">
                  <a:solidFill>
                    <a:schemeClr val="accent1"/>
                  </a:solidFill>
                  <a:effectLst/>
                  <a:latin typeface="빛고을광주_Bold" panose="02020603020101020101" pitchFamily="18" charset="-127"/>
                  <a:ea typeface="빛고을광주_Bold" panose="02020603020101020101" pitchFamily="18" charset="-127"/>
                  <a:cs typeface="+mj-cs"/>
                </a:defRPr>
              </a:lvl1pPr>
            </a:lstStyle>
            <a:p>
              <a:pPr algn="ctr"/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네스트필드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443E1DEC-7654-E3A8-2202-12BDDC08E6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60"/>
          <a:stretch/>
        </p:blipFill>
        <p:spPr>
          <a:xfrm>
            <a:off x="12700" y="6350"/>
            <a:ext cx="12166600" cy="5355769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0868739D-7F30-8ABF-EA9C-698E9E6777BD}"/>
              </a:ext>
            </a:extLst>
          </p:cNvPr>
          <p:cNvSpPr txBox="1">
            <a:spLocks/>
          </p:cNvSpPr>
          <p:nvPr/>
        </p:nvSpPr>
        <p:spPr>
          <a:xfrm>
            <a:off x="587389" y="1619726"/>
            <a:ext cx="11017224" cy="1487458"/>
          </a:xfrm>
          <a:prstGeom prst="rect">
            <a:avLst/>
          </a:prstGeom>
          <a:effectLst/>
        </p:spPr>
        <p:txBody>
          <a:bodyPr anchor="ctr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200" b="1" kern="1200">
                <a:solidFill>
                  <a:srgbClr val="0678A6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Part 02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Cloud Solution</a:t>
            </a:r>
            <a:r>
              <a:rPr lang="ko-KR" altLang="en-US" dirty="0"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en-US" altLang="ko-KR" dirty="0"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Setting</a:t>
            </a:r>
          </a:p>
        </p:txBody>
      </p:sp>
    </p:spTree>
    <p:extLst>
      <p:ext uri="{BB962C8B-B14F-4D97-AF65-F5344CB8AC3E}">
        <p14:creationId xmlns:p14="http://schemas.microsoft.com/office/powerpoint/2010/main" val="533300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BC54D939-B860-C120-B854-393A9185A50C}"/>
              </a:ext>
            </a:extLst>
          </p:cNvPr>
          <p:cNvSpPr/>
          <p:nvPr/>
        </p:nvSpPr>
        <p:spPr>
          <a:xfrm>
            <a:off x="2791167" y="2397663"/>
            <a:ext cx="2943636" cy="43821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ko-KR" altLang="en-US" dirty="0"/>
              <a:t> </a:t>
            </a:r>
            <a:r>
              <a:rPr lang="en-US" altLang="ko-KR" dirty="0"/>
              <a:t>MariaDB </a:t>
            </a:r>
            <a:r>
              <a:rPr lang="ko-KR" altLang="en-US" dirty="0"/>
              <a:t>기본 설정 </a:t>
            </a:r>
            <a:r>
              <a:rPr lang="en-US" altLang="ko-KR" dirty="0"/>
              <a:t>(1)</a:t>
            </a:r>
          </a:p>
          <a:p>
            <a:pPr marL="0" indent="0">
              <a:buNone/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- </a:t>
            </a:r>
            <a:r>
              <a:rPr lang="en-US" altLang="ko-KR" sz="1400" dirty="0" err="1">
                <a:highlight>
                  <a:srgbClr val="C0C0C0"/>
                </a:highlight>
                <a:latin typeface="Consolas" panose="020B0609020204030204" pitchFamily="49" charset="0"/>
              </a:rPr>
              <a:t>mysql_secure_installation</a:t>
            </a:r>
            <a:endParaRPr lang="en-US" altLang="ko-KR" sz="1400" dirty="0">
              <a:highlight>
                <a:srgbClr val="C0C0C0"/>
              </a:highlight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dirty="0"/>
              <a:t>    -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password : cloud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설정</a:t>
            </a:r>
            <a:endParaRPr lang="en-US" altLang="ko-KR" sz="1200" dirty="0"/>
          </a:p>
          <a:p>
            <a:pPr marL="0" indent="0">
              <a:buNone/>
            </a:pP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순서대로 </a:t>
            </a:r>
            <a:r>
              <a:rPr lang="en-US" altLang="ko-KR" b="1" dirty="0"/>
              <a:t>[</a:t>
            </a:r>
            <a:r>
              <a:rPr lang="ko-KR" altLang="en-US" b="1" dirty="0"/>
              <a:t>기존계정비밀번호</a:t>
            </a:r>
            <a:r>
              <a:rPr lang="en-US" altLang="ko-KR" b="1" dirty="0"/>
              <a:t>] &gt; y &gt; y &gt; cloud &gt; cloud &gt; n &gt; n &gt; y &gt; y </a:t>
            </a:r>
            <a:r>
              <a:rPr lang="ko-KR" altLang="en-US" dirty="0"/>
              <a:t>입력하시면 됩니다</a:t>
            </a:r>
            <a:r>
              <a:rPr lang="en-US" altLang="ko-KR" dirty="0"/>
              <a:t>.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/>
            <a:r>
              <a:rPr lang="en-US" altLang="ko-KR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※ </a:t>
            </a:r>
            <a:r>
              <a:rPr lang="ko-KR" altLang="en-US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다른 내용을 입력할 경우 </a:t>
            </a:r>
            <a:r>
              <a:rPr lang="en-US" altLang="ko-KR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Grafana</a:t>
            </a:r>
            <a:r>
              <a:rPr lang="ko-KR" altLang="en-US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포함한 웹 서비스가 정상적으로 동작하지 않을 수 있습니다</a:t>
            </a:r>
            <a:r>
              <a:rPr lang="en-US" altLang="ko-KR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1"/>
            <a:r>
              <a:rPr lang="en-US" altLang="ko-KR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    &gt; </a:t>
            </a:r>
            <a:r>
              <a:rPr lang="ko-KR" altLang="en-US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웹 서비스 오류시에 </a:t>
            </a:r>
            <a:r>
              <a:rPr lang="en-US" altLang="ko-KR" sz="1050" dirty="0" err="1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mysql_secure_installation</a:t>
            </a:r>
            <a:r>
              <a:rPr lang="en-US" altLang="ko-KR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명령어 입력 후 다시 설정하는 것이 도움될 수 있습니다</a:t>
            </a:r>
            <a:r>
              <a:rPr lang="en-US" altLang="ko-KR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742950" lvl="1" indent="-285750">
              <a:buFontTx/>
              <a:buChar char="-"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2FB9BD-E2B5-1357-D843-C847F5E55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868" y="2607244"/>
            <a:ext cx="3943900" cy="84784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7E028E5-6D17-A4C2-1EEA-1B0451ACC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868" y="3455087"/>
            <a:ext cx="2943636" cy="112410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A2E3C54-E7CB-39CE-6BE6-1833CF7775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3868" y="4579194"/>
            <a:ext cx="2772162" cy="39058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336AC64-81FD-87BE-8C4D-0BE95FB6C1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3868" y="4969774"/>
            <a:ext cx="3296110" cy="42868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B17E116-30F5-DB36-82F2-1A33645245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3868" y="5360354"/>
            <a:ext cx="4115374" cy="96215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746C646-6ACA-21E8-5798-E5818023E0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3868" y="6322513"/>
            <a:ext cx="3200847" cy="45726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505F713-40FA-16BE-0B82-936A355D57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03867" y="2402427"/>
            <a:ext cx="4018313" cy="204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56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2033345" cy="493211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ko-KR" altLang="en-US" dirty="0"/>
              <a:t> </a:t>
            </a:r>
            <a:r>
              <a:rPr lang="en-US" altLang="ko-KR" dirty="0"/>
              <a:t>MariaDB </a:t>
            </a:r>
            <a:r>
              <a:rPr lang="ko-KR" altLang="en-US" dirty="0"/>
              <a:t>기본 설정 </a:t>
            </a:r>
            <a:r>
              <a:rPr lang="en-US" altLang="ko-KR" dirty="0"/>
              <a:t>(2)</a:t>
            </a:r>
          </a:p>
          <a:p>
            <a:pPr marL="0" indent="0">
              <a:buNone/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- </a:t>
            </a:r>
            <a:r>
              <a:rPr lang="en-US" altLang="ko-KR" sz="1400" dirty="0" err="1">
                <a:highlight>
                  <a:srgbClr val="C0C0C0"/>
                </a:highlight>
                <a:latin typeface="Consolas" panose="020B0609020204030204" pitchFamily="49" charset="0"/>
              </a:rPr>
              <a:t>mysql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</a:rPr>
              <a:t> –u root –p </a:t>
            </a: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명령어 실행</a:t>
            </a:r>
            <a:endParaRPr lang="en-US" altLang="ko-KR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- DB </a:t>
            </a: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진입 후 아래 명령어 순서대로 입력</a:t>
            </a:r>
            <a:endParaRPr lang="en-US" altLang="ko-KR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    ※ </a:t>
            </a:r>
            <a:r>
              <a:rPr lang="ko-KR" altLang="en-US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복사 </a:t>
            </a:r>
            <a:r>
              <a:rPr lang="ko-KR" altLang="en-US" sz="1050" dirty="0" err="1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붙여넣기하시는</a:t>
            </a:r>
            <a:r>
              <a:rPr lang="ko-KR" altLang="en-US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것을 권장합니다</a:t>
            </a:r>
            <a:r>
              <a:rPr lang="en-US" altLang="ko-KR" sz="105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en-US" altLang="ko-KR" sz="10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create schema </a:t>
            </a:r>
            <a:r>
              <a:rPr lang="en-US" altLang="ko-KR" sz="14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grafana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;</a:t>
            </a: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source /opt/install/</a:t>
            </a:r>
            <a:r>
              <a:rPr lang="en-US" altLang="ko-KR" sz="1400" dirty="0" err="1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smartfactory.sql</a:t>
            </a:r>
            <a:endParaRPr lang="en-US" altLang="ko-KR" sz="1400" dirty="0">
              <a:highlight>
                <a:srgbClr val="C0C0C0"/>
              </a:highlight>
              <a:latin typeface="Consolas" panose="020B0609020204030204" pitchFamily="49" charset="0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show databases;</a:t>
            </a: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g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rant all privileges on smartfactory.* to '</a:t>
            </a:r>
            <a:r>
              <a:rPr lang="en-US" altLang="ko-KR" sz="1400" kern="0" spc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smartfactory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'@'localhost' identified by 'sfPassword123!@#';</a:t>
            </a: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flush privileges;</a:t>
            </a: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1400" dirty="0">
                <a:highlight>
                  <a:srgbClr val="C0C0C0"/>
                </a:highlight>
                <a:latin typeface="Consolas" panose="020B0609020204030204" pitchFamily="49" charset="0"/>
                <a:ea typeface="에스코어 드림 4 Regular" panose="020B0503030302020204" pitchFamily="34" charset="-127"/>
              </a:rPr>
              <a:t>exit;</a:t>
            </a:r>
          </a:p>
          <a:p>
            <a:pPr lvl="1"/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20" name="Picture 0">
            <a:extLst>
              <a:ext uri="{FF2B5EF4-FFF2-40B4-BE49-F238E27FC236}">
                <a16:creationId xmlns:a16="http://schemas.microsoft.com/office/drawing/2014/main" id="{BDB94D7C-12F4-D625-9EEA-2AB54A745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679" y="2960973"/>
            <a:ext cx="2698704" cy="1455517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862397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Settings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2033345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ko-KR" altLang="en-US" dirty="0"/>
              <a:t> </a:t>
            </a:r>
            <a:r>
              <a:rPr lang="en-US" altLang="ko-KR" dirty="0" err="1"/>
              <a:t>InfluxDB</a:t>
            </a:r>
            <a:r>
              <a:rPr lang="en-US" altLang="ko-KR" dirty="0"/>
              <a:t> </a:t>
            </a:r>
            <a:r>
              <a:rPr lang="ko-KR" altLang="en-US" dirty="0"/>
              <a:t>기본 설정 </a:t>
            </a: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웹 브라우저를 실행하여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127.0.0.1:8086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주소 입력 및 접속 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‘Quick Start’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 클릭 후 기본 설정 정보 입력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742950" lvl="1" indent="-285750">
              <a:buFontTx/>
              <a:buChar char="-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Bucket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과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Organization Name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은 향후 데이터 수집 설정에서 사용되므로 반드시 기억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534FCE-F55F-1BAE-2E39-41F62361A9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34"/>
          <a:stretch/>
        </p:blipFill>
        <p:spPr>
          <a:xfrm>
            <a:off x="1208928" y="1968286"/>
            <a:ext cx="3988713" cy="9324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B2B05FF-28ED-0098-7E21-23D800E02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928" y="3053166"/>
            <a:ext cx="5740295" cy="343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865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28904</TotalTime>
  <Words>1440</Words>
  <Application>Microsoft Office PowerPoint</Application>
  <PresentationFormat>와이드스크린</PresentationFormat>
  <Paragraphs>325</Paragraphs>
  <Slides>22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Consolas</vt:lpstr>
      <vt:lpstr>맑은 고딕</vt:lpstr>
      <vt:lpstr>에스코어 드림 3 Light</vt:lpstr>
      <vt:lpstr>에스코어 드림 4 Regular</vt:lpstr>
      <vt:lpstr>에스코어 드림 8 Heavy</vt:lpstr>
      <vt:lpstr>Arial</vt:lpstr>
      <vt:lpstr>에스코어 드림 6 Bold</vt:lpstr>
      <vt:lpstr>에스코어 드림 5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inhee hwang</dc:creator>
  <cp:lastModifiedBy>Hyodong Kim</cp:lastModifiedBy>
  <cp:revision>157</cp:revision>
  <dcterms:created xsi:type="dcterms:W3CDTF">2022-12-05T08:12:07Z</dcterms:created>
  <dcterms:modified xsi:type="dcterms:W3CDTF">2025-10-13T04:09:58Z</dcterms:modified>
</cp:coreProperties>
</file>

<file path=docProps/thumbnail.jpeg>
</file>